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51"/>
  </p:notesMasterIdLst>
  <p:handoutMasterIdLst>
    <p:handoutMasterId r:id="rId52"/>
  </p:handoutMasterIdLst>
  <p:sldIdLst>
    <p:sldId id="2465" r:id="rId2"/>
    <p:sldId id="2406" r:id="rId3"/>
    <p:sldId id="2407" r:id="rId4"/>
    <p:sldId id="1828" r:id="rId5"/>
    <p:sldId id="2413" r:id="rId6"/>
    <p:sldId id="2459" r:id="rId7"/>
    <p:sldId id="521" r:id="rId8"/>
    <p:sldId id="470" r:id="rId9"/>
    <p:sldId id="496" r:id="rId10"/>
    <p:sldId id="497" r:id="rId11"/>
    <p:sldId id="2408" r:id="rId12"/>
    <p:sldId id="2409" r:id="rId13"/>
    <p:sldId id="2410" r:id="rId14"/>
    <p:sldId id="2415" r:id="rId15"/>
    <p:sldId id="2414" r:id="rId16"/>
    <p:sldId id="2411" r:id="rId17"/>
    <p:sldId id="2412" r:id="rId18"/>
    <p:sldId id="502" r:id="rId19"/>
    <p:sldId id="2458" r:id="rId20"/>
    <p:sldId id="2416" r:id="rId21"/>
    <p:sldId id="2417" r:id="rId22"/>
    <p:sldId id="2418" r:id="rId23"/>
    <p:sldId id="2419" r:id="rId24"/>
    <p:sldId id="2420" r:id="rId25"/>
    <p:sldId id="2438" r:id="rId26"/>
    <p:sldId id="2431" r:id="rId27"/>
    <p:sldId id="2422" r:id="rId28"/>
    <p:sldId id="2450" r:id="rId29"/>
    <p:sldId id="2437" r:id="rId30"/>
    <p:sldId id="2421" r:id="rId31"/>
    <p:sldId id="2439" r:id="rId32"/>
    <p:sldId id="2436" r:id="rId33"/>
    <p:sldId id="2440" r:id="rId34"/>
    <p:sldId id="2445" r:id="rId35"/>
    <p:sldId id="2424" r:id="rId36"/>
    <p:sldId id="2444" r:id="rId37"/>
    <p:sldId id="2442" r:id="rId38"/>
    <p:sldId id="2441" r:id="rId39"/>
    <p:sldId id="2425" r:id="rId40"/>
    <p:sldId id="2446" r:id="rId41"/>
    <p:sldId id="2453" r:id="rId42"/>
    <p:sldId id="2454" r:id="rId43"/>
    <p:sldId id="2455" r:id="rId44"/>
    <p:sldId id="2456" r:id="rId45"/>
    <p:sldId id="2460" r:id="rId46"/>
    <p:sldId id="2463" r:id="rId47"/>
    <p:sldId id="2464" r:id="rId48"/>
    <p:sldId id="2426" r:id="rId49"/>
    <p:sldId id="2462" r:id="rId50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20000"/>
      </a:spcBef>
      <a:spcAft>
        <a:spcPct val="0"/>
      </a:spcAft>
      <a:buClr>
        <a:schemeClr val="hlink"/>
      </a:buClr>
      <a:defRPr sz="6000" b="1" kern="1200">
        <a:solidFill>
          <a:srgbClr val="FF0000"/>
        </a:solidFill>
        <a:latin typeface="Kristen ITC" pitchFamily="66" charset="0"/>
        <a:ea typeface="+mn-ea"/>
        <a:cs typeface="+mn-cs"/>
      </a:defRPr>
    </a:lvl1pPr>
    <a:lvl2pPr marL="457200" algn="ctr" rtl="0" fontAlgn="base">
      <a:spcBef>
        <a:spcPct val="20000"/>
      </a:spcBef>
      <a:spcAft>
        <a:spcPct val="0"/>
      </a:spcAft>
      <a:buClr>
        <a:schemeClr val="hlink"/>
      </a:buClr>
      <a:defRPr sz="6000" b="1" kern="1200">
        <a:solidFill>
          <a:srgbClr val="FF0000"/>
        </a:solidFill>
        <a:latin typeface="Kristen ITC" pitchFamily="66" charset="0"/>
        <a:ea typeface="+mn-ea"/>
        <a:cs typeface="+mn-cs"/>
      </a:defRPr>
    </a:lvl2pPr>
    <a:lvl3pPr marL="914400" algn="ctr" rtl="0" fontAlgn="base">
      <a:spcBef>
        <a:spcPct val="20000"/>
      </a:spcBef>
      <a:spcAft>
        <a:spcPct val="0"/>
      </a:spcAft>
      <a:buClr>
        <a:schemeClr val="hlink"/>
      </a:buClr>
      <a:defRPr sz="6000" b="1" kern="1200">
        <a:solidFill>
          <a:srgbClr val="FF0000"/>
        </a:solidFill>
        <a:latin typeface="Kristen ITC" pitchFamily="66" charset="0"/>
        <a:ea typeface="+mn-ea"/>
        <a:cs typeface="+mn-cs"/>
      </a:defRPr>
    </a:lvl3pPr>
    <a:lvl4pPr marL="1371600" algn="ctr" rtl="0" fontAlgn="base">
      <a:spcBef>
        <a:spcPct val="20000"/>
      </a:spcBef>
      <a:spcAft>
        <a:spcPct val="0"/>
      </a:spcAft>
      <a:buClr>
        <a:schemeClr val="hlink"/>
      </a:buClr>
      <a:defRPr sz="6000" b="1" kern="1200">
        <a:solidFill>
          <a:srgbClr val="FF0000"/>
        </a:solidFill>
        <a:latin typeface="Kristen ITC" pitchFamily="66" charset="0"/>
        <a:ea typeface="+mn-ea"/>
        <a:cs typeface="+mn-cs"/>
      </a:defRPr>
    </a:lvl4pPr>
    <a:lvl5pPr marL="1828800" algn="ctr" rtl="0" fontAlgn="base">
      <a:spcBef>
        <a:spcPct val="20000"/>
      </a:spcBef>
      <a:spcAft>
        <a:spcPct val="0"/>
      </a:spcAft>
      <a:buClr>
        <a:schemeClr val="hlink"/>
      </a:buClr>
      <a:defRPr sz="6000" b="1" kern="1200">
        <a:solidFill>
          <a:srgbClr val="FF0000"/>
        </a:solidFill>
        <a:latin typeface="Kristen ITC" pitchFamily="66" charset="0"/>
        <a:ea typeface="+mn-ea"/>
        <a:cs typeface="+mn-cs"/>
      </a:defRPr>
    </a:lvl5pPr>
    <a:lvl6pPr marL="2286000" algn="l" defTabSz="914400" rtl="0" eaLnBrk="1" latinLnBrk="0" hangingPunct="1">
      <a:defRPr sz="6000" b="1" kern="1200">
        <a:solidFill>
          <a:srgbClr val="FF0000"/>
        </a:solidFill>
        <a:latin typeface="Kristen ITC" pitchFamily="66" charset="0"/>
        <a:ea typeface="+mn-ea"/>
        <a:cs typeface="+mn-cs"/>
      </a:defRPr>
    </a:lvl6pPr>
    <a:lvl7pPr marL="2743200" algn="l" defTabSz="914400" rtl="0" eaLnBrk="1" latinLnBrk="0" hangingPunct="1">
      <a:defRPr sz="6000" b="1" kern="1200">
        <a:solidFill>
          <a:srgbClr val="FF0000"/>
        </a:solidFill>
        <a:latin typeface="Kristen ITC" pitchFamily="66" charset="0"/>
        <a:ea typeface="+mn-ea"/>
        <a:cs typeface="+mn-cs"/>
      </a:defRPr>
    </a:lvl7pPr>
    <a:lvl8pPr marL="3200400" algn="l" defTabSz="914400" rtl="0" eaLnBrk="1" latinLnBrk="0" hangingPunct="1">
      <a:defRPr sz="6000" b="1" kern="1200">
        <a:solidFill>
          <a:srgbClr val="FF0000"/>
        </a:solidFill>
        <a:latin typeface="Kristen ITC" pitchFamily="66" charset="0"/>
        <a:ea typeface="+mn-ea"/>
        <a:cs typeface="+mn-cs"/>
      </a:defRPr>
    </a:lvl8pPr>
    <a:lvl9pPr marL="3657600" algn="l" defTabSz="914400" rtl="0" eaLnBrk="1" latinLnBrk="0" hangingPunct="1">
      <a:defRPr sz="6000" b="1" kern="1200">
        <a:solidFill>
          <a:srgbClr val="FF0000"/>
        </a:solidFill>
        <a:latin typeface="Kristen ITC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00"/>
    <a:srgbClr val="B9EFEE"/>
    <a:srgbClr val="000000"/>
    <a:srgbClr val="FF9900"/>
    <a:srgbClr val="FF0000"/>
    <a:srgbClr val="CC0000"/>
    <a:srgbClr val="FFFFFF"/>
    <a:srgbClr val="0000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7" autoAdjust="0"/>
    <p:restoredTop sz="99454" autoAdjust="0"/>
  </p:normalViewPr>
  <p:slideViewPr>
    <p:cSldViewPr>
      <p:cViewPr>
        <p:scale>
          <a:sx n="100" d="100"/>
          <a:sy n="100" d="100"/>
        </p:scale>
        <p:origin x="-105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35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32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defTabSz="931863" eaLnBrk="0" hangingPunct="0">
              <a:spcBef>
                <a:spcPct val="0"/>
              </a:spcBef>
              <a:buClrTx/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spcBef>
                <a:spcPct val="0"/>
              </a:spcBef>
              <a:buClrTx/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 defTabSz="931863" eaLnBrk="0" hangingPunct="0">
              <a:spcBef>
                <a:spcPct val="0"/>
              </a:spcBef>
              <a:buClrTx/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spcBef>
                <a:spcPct val="0"/>
              </a:spcBef>
              <a:buClrTx/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3EB98A45-6EB5-424A-BA9E-2648A42D73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85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defTabSz="931863">
              <a:spcBef>
                <a:spcPct val="0"/>
              </a:spcBef>
              <a:buClrTx/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24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 defTabSz="931863">
              <a:spcBef>
                <a:spcPct val="0"/>
              </a:spcBef>
              <a:buClrTx/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CB9829DC-205F-4A2A-A96B-57D7BDEEB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691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3FF999-7631-44D1-BCFE-D656AADB5DC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57C276-0FD5-41A9-9140-2D93C80A21C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20" name="Picture 28" descr="body_solo_yellow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0"/>
            <a:ext cx="5810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05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Rectangle 20"/>
          <p:cNvSpPr>
            <a:spLocks noGrp="1" noChangeArrowheads="1"/>
          </p:cNvSpPr>
          <p:nvPr>
            <p:ph type="dt" sz="quarter" idx="10"/>
          </p:nvPr>
        </p:nvSpPr>
        <p:spPr>
          <a:xfrm>
            <a:off x="13716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367DD-D747-4B7C-952B-D8BDC5B73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173B4-E3C9-4634-898E-9C9FA4329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85409-3FA5-48A5-B422-24C4F2E63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521A5-5514-4510-AC2C-CF3EC0963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11680-5671-4FD4-978E-AE079784A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9510C-97B6-458B-9552-58D04BBB0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91657-D7A7-48CB-B0F9-C8F424748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55C6C-D274-4DC9-99BA-48E4C9A47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EF1C2-AD55-46D0-9AF8-B88777823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AF2C2-9E8F-4FDF-B3A0-FB5F3F5BF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C9845-CE37-46D7-BDC9-1D6A98071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C49C1-869F-4044-A756-BA29838AA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61E9A-34B0-4367-90D0-9194F10E7E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43AC6-3B01-4340-B78F-3A4542B7C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6D9DF-ACDE-4B04-B770-DAB0E57BD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86019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020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021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022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023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024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025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026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027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028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029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030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031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032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033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51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603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defRPr sz="1200" b="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3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defRPr sz="1200" b="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3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sz="1200" b="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fld id="{C22FC691-F4C4-420C-B347-6961898C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5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6" name="Picture 27" descr="body_solo_yellow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5943600"/>
            <a:ext cx="698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536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  <p:sldLayoutId id="2147485532" r:id="rId12"/>
    <p:sldLayoutId id="2147485533" r:id="rId13"/>
    <p:sldLayoutId id="2147485534" r:id="rId14"/>
    <p:sldLayoutId id="2147485535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ideoutsidespa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sideoutsidespa.com/" TargetMode="External"/><Relationship Id="rId3" Type="http://schemas.openxmlformats.org/officeDocument/2006/relationships/image" Target="../media/image17.gif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19.gif"/><Relationship Id="rId4" Type="http://schemas.openxmlformats.org/officeDocument/2006/relationships/image" Target="../media/image21.png"/><Relationship Id="rId9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insideoutsidespa.com/" TargetMode="Externa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insideoutsidespa.com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sideoutsidespa.com/" TargetMode="External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sideoutsidespa.com/" TargetMode="External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sideoutsidespa.com/" TargetMode="External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insideoutsidespa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insideoutsidespa.com/inside-outside-way-of-life-san-antonio.php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insideoutsidespa.com/strength-training-san-antonio.ph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ideoutsidespa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jpeg"/><Relationship Id="rId3" Type="http://schemas.openxmlformats.org/officeDocument/2006/relationships/hyperlink" Target="http://www.usafa.af.mil/" TargetMode="External"/><Relationship Id="rId7" Type="http://schemas.openxmlformats.org/officeDocument/2006/relationships/image" Target="../media/image7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file:///\\Nursedellt700\NURSE_E\Web_Site\CCT.htm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11" Type="http://schemas.openxmlformats.org/officeDocument/2006/relationships/image" Target="../media/image42.jpe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hyperlink" Target="https://drsears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insideoutsidespa.com/archive/aarp-nov-2019-inflammation.pdf" TargetMode="External"/><Relationship Id="rId4" Type="http://schemas.openxmlformats.org/officeDocument/2006/relationships/hyperlink" Target="https://www.aarp.org/health/conditions-treatments/info-2019/lowering-inflammation-to-improve-health.html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jm.org/doi/full/10.1056/nejmoa1707914" TargetMode="External"/><Relationship Id="rId3" Type="http://schemas.openxmlformats.org/officeDocument/2006/relationships/image" Target="../media/image45.png"/><Relationship Id="rId7" Type="http://schemas.openxmlformats.org/officeDocument/2006/relationships/hyperlink" Target="http://www.insideoutsidespa.com/archive/aarp-nov-2019-inflammation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arp.org/health/conditions-treatments/info-2019/lowering-inflammation-to-improve-health.html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insideoutsidespa.com/archive/aarp-nov-2019-inflammation.pdf" TargetMode="External"/><Relationship Id="rId5" Type="http://schemas.openxmlformats.org/officeDocument/2006/relationships/hyperlink" Target="https://www.aarp.org/health/conditions-treatments/info-2019/lowering-inflammation-to-improve-health.html" TargetMode="Externa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insideoutsidespa.com/archive/aarp-nov-2019-inflammation.pdf" TargetMode="External"/><Relationship Id="rId5" Type="http://schemas.openxmlformats.org/officeDocument/2006/relationships/hyperlink" Target="https://www.aarp.org/health/conditions-treatments/info-2019/lowering-inflammation-to-improve-health.html" TargetMode="Externa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tagenicsinstitute.com/video/specialized-pro-resolving-mediators-spms-effects-inflammation/" TargetMode="External"/><Relationship Id="rId3" Type="http://schemas.openxmlformats.org/officeDocument/2006/relationships/image" Target="../media/image52.png"/><Relationship Id="rId7" Type="http://schemas.openxmlformats.org/officeDocument/2006/relationships/hyperlink" Target="https://www.harvardmagazine.com/2019/05/inflammation-disease-diet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erhanlab.bwh.harvard.edu/" TargetMode="External"/><Relationship Id="rId5" Type="http://schemas.openxmlformats.org/officeDocument/2006/relationships/hyperlink" Target="http://researchfeatures.com/wp-content/uploads/2017/06/Professor-Charles-N-Serhan-Harvard-Medical-School-Molecular-Pharmacology.pdf" TargetMode="Externa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books/NBK493173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hyperlink" Target="https://www.cell.com/trends/endocrinology-metabolism/fulltext/S1043-2760(16)30125-4?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ncbi.nlm.nih.gov/pmc/articles/PMC4263681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7676531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rontiersin.org/articles/10.3389/fimmu.2019.03009/ful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l.com/fulltext/S0092-8674(10)00182-0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7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cbi.nlm.nih.gov/pmc/articles/PMC5911439/" TargetMode="Externa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5440615/" TargetMode="External"/><Relationship Id="rId7" Type="http://schemas.openxmlformats.org/officeDocument/2006/relationships/image" Target="../media/image1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omegaquant.com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acticalpainmanagement.com/treatments/nutraceutical/omega-3-fatty-acids-neuropathic-pain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ir-isei.de/2016/eir-2016-110-article.pdf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ciencedirect.com/science/article/pii/S0163782715300333" TargetMode="Externa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ideoutsidespa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omegaquant.com/omega-3-index-complete/" TargetMode="External"/><Relationship Id="rId7" Type="http://schemas.openxmlformats.org/officeDocument/2006/relationships/image" Target="../media/image8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hyperlink" Target="http://www.omegaquant.com/" TargetMode="External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17.gif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hyperlink" Target="http://en.wikipedia.org/wiki/File:Alabama_Crimson_Tide_Logo.sv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mother+giving+child+cod+liver+oil&amp;source=images&amp;cd=&amp;cad=rja&amp;docid=tnW4XH9ovBjMWM&amp;tbnid=aiK-TFD0fzj6oM:&amp;ved=0CAUQjRw&amp;url=http://blog.americanhistory.si.edu/osaycanyousee/2009/10/cod-liver-oil-and-pink-peignoirs.html&amp;ei=o86aUaGhCZTQ8wSV5oHgCw&amp;bvm=bv.46751780,d.eWU&amp;psig=AFQjCNGDT0fYfL1FLiei5tj85w58hSpsKg&amp;ust=1369186336536774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mc/articles/PMC4263681/" TargetMode="External"/><Relationship Id="rId3" Type="http://schemas.openxmlformats.org/officeDocument/2006/relationships/hyperlink" Target="http://www.insideoutsidespa.com/archive/aarp-nov-2019-inflammation.pdf" TargetMode="External"/><Relationship Id="rId7" Type="http://schemas.openxmlformats.org/officeDocument/2006/relationships/hyperlink" Target="https://www.ncbi.nlm.nih.gov/books/NBK493173/" TargetMode="External"/><Relationship Id="rId12" Type="http://schemas.openxmlformats.org/officeDocument/2006/relationships/hyperlink" Target="https://www.frontiersin.org/articles/10.3389/fimmu.2019.03009/full" TargetMode="External"/><Relationship Id="rId2" Type="http://schemas.openxmlformats.org/officeDocument/2006/relationships/hyperlink" Target="https://drsears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esearchfeatures.com/wp-content/uploads/2017/06/Professor-Charles-N-Serhan-Harvard-Medical-School-Molecular-Pharmacology.pdf" TargetMode="External"/><Relationship Id="rId11" Type="http://schemas.openxmlformats.org/officeDocument/2006/relationships/hyperlink" Target="https://www.ncbi.nlm.nih.gov/pmc/articles/PMC7676531/" TargetMode="External"/><Relationship Id="rId5" Type="http://schemas.openxmlformats.org/officeDocument/2006/relationships/hyperlink" Target="https://serhanlab.bwh.harvard.edu/" TargetMode="External"/><Relationship Id="rId10" Type="http://schemas.openxmlformats.org/officeDocument/2006/relationships/hyperlink" Target="https://www.metagenicsinstitute.com/video/specialized-pro-resolving-mediators-spms-effects-inflammation/" TargetMode="External"/><Relationship Id="rId4" Type="http://schemas.openxmlformats.org/officeDocument/2006/relationships/hyperlink" Target="https://www.aarp.org/health/conditions-treatments/info-2019/lowering-inflammation-to-improve-health.html" TargetMode="External"/><Relationship Id="rId9" Type="http://schemas.openxmlformats.org/officeDocument/2006/relationships/hyperlink" Target="https://www.cell.com/fulltext/S0092-8674(10)00182-0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sideoutsidespa.com/archive/alshare-pufa-spa-inflammation-jul2021.pdf" TargetMode="External"/><Relationship Id="rId3" Type="http://schemas.openxmlformats.org/officeDocument/2006/relationships/hyperlink" Target="https://www.ncbi.nlm.nih.gov/pmc/articles/PMC5440615/" TargetMode="External"/><Relationship Id="rId7" Type="http://schemas.openxmlformats.org/officeDocument/2006/relationships/hyperlink" Target="https://www.sciencedirect.com/science/article/pii/S0163782715300333" TargetMode="External"/><Relationship Id="rId2" Type="http://schemas.openxmlformats.org/officeDocument/2006/relationships/hyperlink" Target="https://www.ncbi.nlm.nih.gov/pmc/articles/PMC5911439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ir-isei.de/2016/eir-2016-110-article.pdf" TargetMode="External"/><Relationship Id="rId11" Type="http://schemas.openxmlformats.org/officeDocument/2006/relationships/hyperlink" Target="https://goedomega3.com/" TargetMode="External"/><Relationship Id="rId5" Type="http://schemas.openxmlformats.org/officeDocument/2006/relationships/hyperlink" Target="https://www.practicalpainmanagement.com/treatments/nutraceutical/omega-3-fatty-acids-neuropathic-pain" TargetMode="External"/><Relationship Id="rId10" Type="http://schemas.openxmlformats.org/officeDocument/2006/relationships/hyperlink" Target="https://certifications.nutrasource.ca/" TargetMode="External"/><Relationship Id="rId4" Type="http://schemas.openxmlformats.org/officeDocument/2006/relationships/hyperlink" Target="https://omegaquant.com/" TargetMode="External"/><Relationship Id="rId9" Type="http://schemas.openxmlformats.org/officeDocument/2006/relationships/hyperlink" Target="https://www.cell.com/trends/endocrinology-metabolism/fulltext/S1043-2760(16)30125-4?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gif"/><Relationship Id="rId3" Type="http://schemas.openxmlformats.org/officeDocument/2006/relationships/image" Target="../media/image98.png"/><Relationship Id="rId7" Type="http://schemas.openxmlformats.org/officeDocument/2006/relationships/hyperlink" Target="https://certifications.nutrasource.ca/" TargetMode="External"/><Relationship Id="rId2" Type="http://schemas.openxmlformats.org/officeDocument/2006/relationships/hyperlink" Target="http://www.nutrasource.ca/ifo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hyperlink" Target="http://www.nutrasource.ca/ifos/files/ifos%20life%20extension%20super%20omega-3%20240%20batch%20c1501488.pdf" TargetMode="External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goedomega3.com/" TargetMode="External"/><Relationship Id="rId3" Type="http://schemas.openxmlformats.org/officeDocument/2006/relationships/image" Target="../media/image101.gif"/><Relationship Id="rId7" Type="http://schemas.openxmlformats.org/officeDocument/2006/relationships/image" Target="../media/image105.png"/><Relationship Id="rId2" Type="http://schemas.openxmlformats.org/officeDocument/2006/relationships/hyperlink" Target="https://zonediet.com/uploads/zone-omegarx2-purity-report-lot-sb013292-exp-2024-01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ideoutsidespa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ideoutsidespa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hyperlink" Target="http://www.insideoutsidespa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hyperlink" Target="http://www.insideoutsidespa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gif"/><Relationship Id="rId5" Type="http://schemas.openxmlformats.org/officeDocument/2006/relationships/hyperlink" Target="http://www.insideoutsidespa.com/" TargetMode="Externa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" y="2971800"/>
            <a:ext cx="8763000" cy="838200"/>
          </a:xfrm>
        </p:spPr>
        <p:txBody>
          <a:bodyPr/>
          <a:lstStyle/>
          <a:p>
            <a:pPr eaLnBrk="1" hangingPunct="1"/>
            <a:r>
              <a:rPr lang="en-US" sz="4800" i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 &amp; Chronic Pain</a:t>
            </a:r>
            <a:br>
              <a:rPr lang="en-US" sz="4800" i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i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Pain Association</a:t>
            </a:r>
            <a:br>
              <a:rPr lang="en-US" sz="4000" i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i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Jun 2021</a:t>
            </a:r>
            <a:endParaRPr lang="en-US" sz="2400" dirty="0" smtClean="0"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2057400" y="6096000"/>
            <a:ext cx="50292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2400">
                <a:solidFill>
                  <a:schemeClr val="tx1"/>
                </a:solidFill>
                <a:latin typeface="Arial" pitchFamily="34" charset="0"/>
                <a:hlinkClick r:id="rId3"/>
              </a:rPr>
              <a:t>http://www.insideoutsidespa.com</a:t>
            </a:r>
            <a:r>
              <a:rPr lang="en-US" sz="240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1524740" name="Picture 4" descr="final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0"/>
            <a:ext cx="5867400" cy="1735138"/>
          </a:xfrm>
          <a:prstGeom prst="rect">
            <a:avLst/>
          </a:prstGeom>
          <a:gradFill rotWithShape="1">
            <a:gsLst>
              <a:gs pos="0">
                <a:schemeClr val="bg1">
                  <a:alpha val="3000"/>
                </a:schemeClr>
              </a:gs>
              <a:gs pos="50000">
                <a:schemeClr val="accent1">
                  <a:alpha val="92000"/>
                </a:schemeClr>
              </a:gs>
              <a:gs pos="100000">
                <a:schemeClr val="bg1">
                  <a:alpha val="3000"/>
                </a:schemeClr>
              </a:gs>
            </a:gsLst>
            <a:lin ang="0" scaled="1"/>
          </a:gradFill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229475" y="5334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Century Gothic"/>
              </a:rPr>
              <a:t>®</a:t>
            </a:r>
            <a:endParaRPr lang="en-US" sz="2400" kern="0" dirty="0" smtClean="0">
              <a:solidFill>
                <a:srgbClr val="000000"/>
              </a:solidFill>
              <a:latin typeface="Kristen ITC" pitchFamily="66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209675" y="3962400"/>
            <a:ext cx="6400800" cy="137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70000"/>
              </a:lnSpc>
              <a:defRPr/>
            </a:pPr>
            <a:r>
              <a:rPr lang="en-US" sz="2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Charles B. Christian, Jr. M.D.</a:t>
            </a:r>
          </a:p>
          <a:p>
            <a:pPr algn="ctr">
              <a:lnSpc>
                <a:spcPct val="70000"/>
              </a:lnSpc>
              <a:defRPr/>
            </a:pPr>
            <a:r>
              <a:rPr lang="en-US" sz="2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Medical Director</a:t>
            </a:r>
          </a:p>
          <a:p>
            <a:pPr algn="ctr">
              <a:lnSpc>
                <a:spcPct val="70000"/>
              </a:lnSpc>
              <a:defRPr/>
            </a:pPr>
            <a:r>
              <a:rPr lang="en-US" sz="2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Inside Outside</a:t>
            </a:r>
          </a:p>
          <a:p>
            <a:pPr algn="ctr">
              <a:lnSpc>
                <a:spcPct val="70000"/>
              </a:lnSpc>
              <a:defRPr/>
            </a:pPr>
            <a:r>
              <a:rPr lang="en-US" sz="2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Wellness Center &amp; Medical Spa</a:t>
            </a:r>
          </a:p>
          <a:p>
            <a:pPr algn="ctr">
              <a:lnSpc>
                <a:spcPct val="70000"/>
              </a:lnSpc>
              <a:defRPr/>
            </a:pPr>
            <a:r>
              <a:rPr lang="en-US" sz="2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San Antonio, Texas</a:t>
            </a:r>
          </a:p>
        </p:txBody>
      </p:sp>
      <p:pic>
        <p:nvPicPr>
          <p:cNvPr id="6146" name="Picture 2" descr="Inflammation: The Common Link to Disease, Chronic Pain, Stress and More |  Redirect Health Cente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5" t="15196" b="26958"/>
          <a:stretch/>
        </p:blipFill>
        <p:spPr bwMode="auto">
          <a:xfrm>
            <a:off x="7236563" y="3200400"/>
            <a:ext cx="1728787" cy="115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flammation: The Common Link to Disease, Chronic Pain, Stress and More |  Redirect Health Cente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47"/>
          <a:stretch/>
        </p:blipFill>
        <p:spPr bwMode="auto">
          <a:xfrm>
            <a:off x="381000" y="2885547"/>
            <a:ext cx="1219200" cy="179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80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960437"/>
            <a:ext cx="9296400" cy="1325563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entury Gothic" panose="020B0502020202020204" pitchFamily="34" charset="0"/>
              </a:rPr>
              <a:t>The </a:t>
            </a:r>
            <a:r>
              <a:rPr lang="en-US" sz="4000" dirty="0">
                <a:solidFill>
                  <a:srgbClr val="FF0000"/>
                </a:solidFill>
                <a:latin typeface="Century Gothic" panose="020B0502020202020204" pitchFamily="34" charset="0"/>
              </a:rPr>
              <a:t>Optimal</a:t>
            </a:r>
            <a:r>
              <a:rPr lang="en-US" sz="4000" dirty="0" smtClean="0">
                <a:latin typeface="Century Gothic" panose="020B0502020202020204" pitchFamily="34" charset="0"/>
              </a:rPr>
              <a:t/>
            </a:r>
            <a:br>
              <a:rPr lang="en-US" sz="4000" dirty="0" smtClean="0">
                <a:latin typeface="Century Gothic" panose="020B0502020202020204" pitchFamily="34" charset="0"/>
              </a:rPr>
            </a:br>
            <a:r>
              <a:rPr lang="en-US" sz="4000" dirty="0" smtClean="0">
                <a:latin typeface="Century Gothic" panose="020B0502020202020204" pitchFamily="34" charset="0"/>
              </a:rPr>
              <a:t>“Health Prescription” </a:t>
            </a:r>
            <a:br>
              <a:rPr lang="en-US" sz="4000" dirty="0" smtClean="0">
                <a:latin typeface="Century Gothic" panose="020B0502020202020204" pitchFamily="34" charset="0"/>
              </a:rPr>
            </a:br>
            <a:r>
              <a:rPr lang="en-US" sz="4000" dirty="0" smtClean="0">
                <a:latin typeface="Century Gothic" panose="020B0502020202020204" pitchFamily="34" charset="0"/>
              </a:rPr>
              <a:t>for America’s Health &amp; Fitness Crisis</a:t>
            </a:r>
          </a:p>
        </p:txBody>
      </p:sp>
      <p:pic>
        <p:nvPicPr>
          <p:cNvPr id="109571" name="Picture 3" descr="morter_pestle_lg_clr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794749" y="217735"/>
            <a:ext cx="1088530" cy="1088530"/>
          </a:xfrm>
          <a:noFill/>
        </p:spPr>
      </p:pic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2968625" y="1885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4374" name="Text Box 6"/>
          <p:cNvSpPr txBox="1">
            <a:spLocks noChangeArrowheads="1"/>
          </p:cNvSpPr>
          <p:nvPr/>
        </p:nvSpPr>
        <p:spPr bwMode="auto">
          <a:xfrm>
            <a:off x="4191000" y="3200400"/>
            <a:ext cx="609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4800">
                <a:solidFill>
                  <a:schemeClr val="tx1"/>
                </a:solidFill>
                <a:latin typeface="Verdana" pitchFamily="34" charset="0"/>
              </a:rPr>
              <a:t>+</a:t>
            </a:r>
          </a:p>
        </p:txBody>
      </p:sp>
      <p:sp>
        <p:nvSpPr>
          <p:cNvPr id="109581" name="Text Box 11"/>
          <p:cNvSpPr txBox="1">
            <a:spLocks noChangeArrowheads="1"/>
          </p:cNvSpPr>
          <p:nvPr/>
        </p:nvSpPr>
        <p:spPr bwMode="auto">
          <a:xfrm>
            <a:off x="457200" y="4177742"/>
            <a:ext cx="3505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</a:pPr>
            <a:r>
              <a:rPr lang="en-US" sz="4000" dirty="0">
                <a:solidFill>
                  <a:schemeClr val="tx1"/>
                </a:solidFill>
                <a:latin typeface="Century Gothic" panose="020B0502020202020204" pitchFamily="34" charset="0"/>
              </a:rPr>
              <a:t>Nutrition</a:t>
            </a:r>
          </a:p>
        </p:txBody>
      </p:sp>
      <p:pic>
        <p:nvPicPr>
          <p:cNvPr id="109582" name="Picture 12" descr="Omega_Clear_Yello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717450"/>
            <a:ext cx="1487487" cy="66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8" name="Text Box 14"/>
          <p:cNvSpPr txBox="1">
            <a:spLocks noChangeArrowheads="1"/>
          </p:cNvSpPr>
          <p:nvPr/>
        </p:nvSpPr>
        <p:spPr bwMode="auto">
          <a:xfrm>
            <a:off x="2719325" y="5922609"/>
            <a:ext cx="416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ClrTx/>
            </a:pPr>
            <a:r>
              <a:rPr lang="en-US" sz="3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BEST RESULTS!</a:t>
            </a:r>
            <a:endParaRPr lang="en-US" sz="3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579" name="Line 15"/>
          <p:cNvSpPr>
            <a:spLocks noChangeShapeType="1"/>
          </p:cNvSpPr>
          <p:nvPr/>
        </p:nvSpPr>
        <p:spPr bwMode="auto">
          <a:xfrm>
            <a:off x="3288779" y="4686300"/>
            <a:ext cx="961598" cy="990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580" name="Line 16"/>
          <p:cNvSpPr>
            <a:spLocks noChangeShapeType="1"/>
          </p:cNvSpPr>
          <p:nvPr/>
        </p:nvSpPr>
        <p:spPr bwMode="auto">
          <a:xfrm flipH="1">
            <a:off x="5095751" y="4773034"/>
            <a:ext cx="781298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0306" name="Text Box 18"/>
          <p:cNvSpPr txBox="1">
            <a:spLocks noChangeArrowheads="1"/>
          </p:cNvSpPr>
          <p:nvPr/>
        </p:nvSpPr>
        <p:spPr bwMode="auto">
          <a:xfrm>
            <a:off x="5486400" y="2667000"/>
            <a:ext cx="2667000" cy="1920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FF00"/>
                </a:solidFill>
                <a:latin typeface="Century Gothic" panose="020B0502020202020204" pitchFamily="34" charset="0"/>
              </a:rPr>
              <a:t>Hi-Lo Strength Training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675" y="2813072"/>
            <a:ext cx="1733899" cy="463528"/>
          </a:xfrm>
          <a:prstGeom prst="rect">
            <a:avLst/>
          </a:prstGeom>
        </p:spPr>
      </p:pic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04800" y="5105400"/>
            <a:ext cx="335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Tx/>
            </a:pPr>
            <a:r>
              <a:rPr lang="en-US" sz="2400" dirty="0">
                <a:solidFill>
                  <a:srgbClr val="FFFF00"/>
                </a:solidFill>
                <a:latin typeface="Century Gothic" panose="020B0502020202020204" pitchFamily="34" charset="0"/>
              </a:rPr>
              <a:t>Muscles are Starving for Adequate Protein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334000" y="5198566"/>
            <a:ext cx="3962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Tx/>
            </a:pPr>
            <a:r>
              <a:rPr lang="en-US" sz="2400" dirty="0">
                <a:solidFill>
                  <a:srgbClr val="FFFF00"/>
                </a:solidFill>
                <a:latin typeface="Century Gothic" panose="020B0502020202020204" pitchFamily="34" charset="0"/>
              </a:rPr>
              <a:t>Muscles are Starving for Adequate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Century Gothic" panose="020B0502020202020204" pitchFamily="34" charset="0"/>
              </a:rPr>
              <a:t>Stimulation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3" y="3574256"/>
            <a:ext cx="1468577" cy="4058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9" y="3485012"/>
            <a:ext cx="2168551" cy="525517"/>
          </a:xfrm>
          <a:prstGeom prst="rect">
            <a:avLst/>
          </a:prstGeom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112703" y="6400800"/>
            <a:ext cx="5029200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  <a:hlinkClick r:id="rId8"/>
              </a:rPr>
              <a:t>http://www.insideoutsidespa.com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3" name="Picture 2" descr="http://www.netanimations.net/Flashing-animated-emergency-animation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522" y="207427"/>
            <a:ext cx="2926258" cy="55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9" y="207427"/>
            <a:ext cx="1316181" cy="1066800"/>
          </a:xfrm>
          <a:prstGeom prst="rect">
            <a:avLst/>
          </a:prstGeom>
        </p:spPr>
      </p:pic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7655420" y="379571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2400" kern="0" dirty="0" smtClean="0">
                <a:solidFill>
                  <a:srgbClr val="FFFF00"/>
                </a:solidFill>
                <a:latin typeface="Century Gothic"/>
              </a:rPr>
              <a:t>®</a:t>
            </a:r>
            <a:endParaRPr lang="en-US" sz="2400" kern="0" dirty="0" smtClean="0">
              <a:solidFill>
                <a:srgbClr val="FFFF00"/>
              </a:solidFill>
              <a:latin typeface="Kristen IT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533400" y="1905000"/>
            <a:ext cx="7924800" cy="2105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dirty="0">
                <a:solidFill>
                  <a:schemeClr val="tx1"/>
                </a:solidFill>
                <a:latin typeface="Century Gothic" panose="020B0502020202020204" pitchFamily="34" charset="0"/>
              </a:rPr>
              <a:t>What do We </a:t>
            </a:r>
            <a:r>
              <a:rPr lang="en-US" sz="6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     all </a:t>
            </a:r>
            <a:r>
              <a:rPr lang="en-US" sz="6600" dirty="0">
                <a:solidFill>
                  <a:schemeClr val="tx1"/>
                </a:solidFill>
                <a:latin typeface="Century Gothic" panose="020B0502020202020204" pitchFamily="34" charset="0"/>
              </a:rPr>
              <a:t>Want?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304800" y="27432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pPr>
              <a:spcBef>
                <a:spcPct val="0"/>
              </a:spcBef>
              <a:buClrTx/>
            </a:pPr>
            <a:endParaRPr lang="en-US" sz="48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7222" name="Rectangle 2"/>
          <p:cNvSpPr>
            <a:spLocks noChangeArrowheads="1"/>
          </p:cNvSpPr>
          <p:nvPr/>
        </p:nvSpPr>
        <p:spPr bwMode="auto">
          <a:xfrm>
            <a:off x="381000" y="4414838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pPr>
              <a:spcBef>
                <a:spcPct val="0"/>
              </a:spcBef>
              <a:buClrTx/>
            </a:pPr>
            <a:r>
              <a:rPr lang="en-US" sz="6000" b="1" i="1" dirty="0">
                <a:solidFill>
                  <a:srgbClr val="FFFF00"/>
                </a:solidFill>
                <a:latin typeface="Century Gothic" panose="020B0502020202020204" pitchFamily="34" charset="0"/>
              </a:rPr>
              <a:t> Health and Wealth</a:t>
            </a:r>
            <a:endParaRPr lang="en-US" sz="6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11" descr="final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0"/>
            <a:ext cx="5867400" cy="1735138"/>
          </a:xfrm>
          <a:prstGeom prst="rect">
            <a:avLst/>
          </a:prstGeom>
          <a:gradFill rotWithShape="1">
            <a:gsLst>
              <a:gs pos="0">
                <a:schemeClr val="bg1">
                  <a:alpha val="3000"/>
                </a:schemeClr>
              </a:gs>
              <a:gs pos="50000">
                <a:schemeClr val="accent1">
                  <a:alpha val="92000"/>
                </a:schemeClr>
              </a:gs>
              <a:gs pos="100000">
                <a:schemeClr val="bg1">
                  <a:alpha val="3000"/>
                </a:schemeClr>
              </a:gs>
            </a:gsLst>
            <a:lin ang="0" scaled="1"/>
          </a:gradFill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239000" y="4191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Century Gothic"/>
              </a:rPr>
              <a:t>®</a:t>
            </a:r>
            <a:endParaRPr lang="en-US" sz="2400" kern="0" dirty="0" smtClean="0">
              <a:solidFill>
                <a:srgbClr val="000000"/>
              </a:solidFill>
              <a:latin typeface="Kristen ITC" pitchFamily="66" charset="0"/>
            </a:endParaRPr>
          </a:p>
        </p:txBody>
      </p:sp>
      <p:pic>
        <p:nvPicPr>
          <p:cNvPr id="8" name="Picture 7" descr="preventativemedicine_md_cl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071938"/>
            <a:ext cx="1158240" cy="1447800"/>
          </a:xfrm>
          <a:prstGeom prst="rect">
            <a:avLst/>
          </a:prstGeom>
        </p:spPr>
      </p:pic>
      <p:pic>
        <p:nvPicPr>
          <p:cNvPr id="9" name="Picture 8" descr="fist_full_cash_hg_clr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19160" y="3886200"/>
            <a:ext cx="1039586" cy="1819275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057400" y="6096000"/>
            <a:ext cx="5029200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  <a:hlinkClick r:id="rId6"/>
              </a:rPr>
              <a:t>http://www.insideoutsidespa.com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74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52400" y="29718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pPr>
              <a:spcBef>
                <a:spcPct val="0"/>
              </a:spcBef>
              <a:buClrTx/>
            </a:pPr>
            <a:endParaRPr lang="en-US" sz="36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286446" y="3352800"/>
            <a:ext cx="8305800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“Look </a:t>
            </a:r>
            <a:r>
              <a:rPr lang="en-US" sz="4000" b="1" i="1" dirty="0">
                <a:solidFill>
                  <a:schemeClr val="tx1"/>
                </a:solidFill>
                <a:latin typeface="Century Gothic" pitchFamily="34" charset="0"/>
              </a:rPr>
              <a:t>to your health and if you have it, value it next to a good conscience</a:t>
            </a:r>
            <a:r>
              <a:rPr lang="en-US" sz="4000" b="1" i="1" dirty="0" smtClean="0">
                <a:solidFill>
                  <a:schemeClr val="tx1"/>
                </a:solidFill>
                <a:latin typeface="Century Gothic" pitchFamily="34" charset="0"/>
              </a:rPr>
              <a:t>…”     Walden</a:t>
            </a:r>
            <a:endParaRPr lang="en-US" sz="4000" b="1" i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0" y="1600200"/>
            <a:ext cx="8430986" cy="1819275"/>
            <a:chOff x="152400" y="1600200"/>
            <a:chExt cx="8430986" cy="1819275"/>
          </a:xfrm>
        </p:grpSpPr>
        <p:sp>
          <p:nvSpPr>
            <p:cNvPr id="147461" name="Rectangle 2"/>
            <p:cNvSpPr>
              <a:spLocks noChangeArrowheads="1"/>
            </p:cNvSpPr>
            <p:nvPr/>
          </p:nvSpPr>
          <p:spPr bwMode="auto">
            <a:xfrm>
              <a:off x="152400" y="2286000"/>
              <a:ext cx="83820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 anchorCtr="1"/>
            <a:lstStyle/>
            <a:p>
              <a:pPr>
                <a:spcBef>
                  <a:spcPct val="0"/>
                </a:spcBef>
                <a:buClrTx/>
              </a:pPr>
              <a:r>
                <a:rPr lang="en-US" sz="6600" i="1" dirty="0">
                  <a:solidFill>
                    <a:srgbClr val="FFFF00"/>
                  </a:solidFill>
                  <a:latin typeface="Century Gothic" panose="020B0502020202020204" pitchFamily="34" charset="0"/>
                </a:rPr>
                <a:t>Health = Wealth</a:t>
              </a:r>
              <a:endParaRPr lang="en-US" sz="6600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" name="Picture 5" descr="fist_full_cash_hg_clr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3800" y="1600200"/>
              <a:ext cx="1039586" cy="1819275"/>
            </a:xfrm>
            <a:prstGeom prst="rect">
              <a:avLst/>
            </a:prstGeom>
          </p:spPr>
        </p:pic>
        <p:pic>
          <p:nvPicPr>
            <p:cNvPr id="8" name="Picture 7" descr="preventativemedicine_md_clr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" y="1905000"/>
              <a:ext cx="1158240" cy="1447800"/>
            </a:xfrm>
            <a:prstGeom prst="rect">
              <a:avLst/>
            </a:prstGeom>
          </p:spPr>
        </p:pic>
      </p:grpSp>
      <p:pic>
        <p:nvPicPr>
          <p:cNvPr id="11" name="Picture 11" descr="final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0"/>
            <a:ext cx="5867400" cy="1735138"/>
          </a:xfrm>
          <a:prstGeom prst="rect">
            <a:avLst/>
          </a:prstGeom>
          <a:gradFill rotWithShape="1">
            <a:gsLst>
              <a:gs pos="0">
                <a:schemeClr val="bg1">
                  <a:alpha val="3000"/>
                </a:schemeClr>
              </a:gs>
              <a:gs pos="50000">
                <a:schemeClr val="accent1">
                  <a:alpha val="92000"/>
                </a:schemeClr>
              </a:gs>
              <a:gs pos="100000">
                <a:schemeClr val="bg1">
                  <a:alpha val="3000"/>
                </a:schemeClr>
              </a:gs>
            </a:gsLst>
            <a:lin ang="0" scaled="1"/>
          </a:gradFill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7239000" y="4191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Century Gothic"/>
              </a:rPr>
              <a:t>®</a:t>
            </a:r>
            <a:endParaRPr lang="en-US" sz="2400" kern="0" dirty="0" smtClean="0">
              <a:solidFill>
                <a:srgbClr val="000000"/>
              </a:solidFill>
              <a:latin typeface="Kristen ITC" pitchFamily="66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057400" y="6096000"/>
            <a:ext cx="5029200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  <a:hlinkClick r:id="rId6"/>
              </a:rPr>
              <a:t>http://www.insideoutsidespa.com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53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entury Gothic" panose="020B0502020202020204" pitchFamily="34" charset="0"/>
              </a:rPr>
              <a:t>What We Really Fear As We Age</a:t>
            </a:r>
          </a:p>
        </p:txBody>
      </p:sp>
      <p:pic>
        <p:nvPicPr>
          <p:cNvPr id="666627" name="Picture 3" descr="brain_scratching_head_hg_clr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4900" y="1717675"/>
            <a:ext cx="1978025" cy="2151063"/>
          </a:xfrm>
          <a:noFill/>
        </p:spPr>
      </p:pic>
      <p:pic>
        <p:nvPicPr>
          <p:cNvPr id="666628" name="Picture 4" descr="brain_thinking_hg_clr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1484313"/>
            <a:ext cx="2325688" cy="2325687"/>
          </a:xfrm>
          <a:noFill/>
        </p:spPr>
      </p:pic>
      <p:pic>
        <p:nvPicPr>
          <p:cNvPr id="666629" name="Picture 5" descr="brain_exercising_hg_clr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9925" y="1717675"/>
            <a:ext cx="2517775" cy="2151063"/>
          </a:xfrm>
          <a:noFill/>
        </p:spPr>
      </p:pic>
      <p:sp>
        <p:nvSpPr>
          <p:cNvPr id="666630" name="Text Box 6"/>
          <p:cNvSpPr txBox="1">
            <a:spLocks noChangeArrowheads="1"/>
          </p:cNvSpPr>
          <p:nvPr/>
        </p:nvSpPr>
        <p:spPr bwMode="auto">
          <a:xfrm>
            <a:off x="2209800" y="1066800"/>
            <a:ext cx="480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>
                <a:latin typeface="Century Gothic" panose="020B0502020202020204" pitchFamily="34" charset="0"/>
              </a:rPr>
              <a:t>Loss of Mental Capacity</a:t>
            </a:r>
          </a:p>
        </p:txBody>
      </p:sp>
      <p:sp>
        <p:nvSpPr>
          <p:cNvPr id="666631" name="Text Box 7"/>
          <p:cNvSpPr txBox="1">
            <a:spLocks noChangeArrowheads="1"/>
          </p:cNvSpPr>
          <p:nvPr/>
        </p:nvSpPr>
        <p:spPr bwMode="auto">
          <a:xfrm>
            <a:off x="2133600" y="3886200"/>
            <a:ext cx="579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latin typeface="Century Gothic" panose="020B0502020202020204" pitchFamily="34" charset="0"/>
              </a:rPr>
              <a:t>Loss of Functional Capacity</a:t>
            </a:r>
          </a:p>
        </p:txBody>
      </p:sp>
      <p:pic>
        <p:nvPicPr>
          <p:cNvPr id="666632" name="Picture 8" descr="woman_leg_workout_lg_cl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53247"/>
            <a:ext cx="2206502" cy="17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447800" y="4419600"/>
            <a:ext cx="3681413" cy="2114550"/>
            <a:chOff x="912" y="2784"/>
            <a:chExt cx="2319" cy="1332"/>
          </a:xfrm>
        </p:grpSpPr>
        <p:pic>
          <p:nvPicPr>
            <p:cNvPr id="7180" name="Picture 10" descr="ethel_pushed_in_wheelchair_hg_clr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784"/>
              <a:ext cx="1119" cy="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11" descr="man_with_cane_hg_clr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784"/>
              <a:ext cx="835" cy="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981200" y="6305550"/>
            <a:ext cx="53340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  <a:hlinkClick r:id="rId8"/>
              </a:rPr>
              <a:t>http://www.insideoutsidespa.com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374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entury Gothic" panose="020B0502020202020204" pitchFamily="34" charset="0"/>
              </a:rPr>
              <a:t>What We Really Fear As We Age</a:t>
            </a:r>
          </a:p>
        </p:txBody>
      </p:sp>
      <p:pic>
        <p:nvPicPr>
          <p:cNvPr id="666627" name="Picture 3" descr="brain_scratching_head_hg_clr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863" y="1546946"/>
            <a:ext cx="1978025" cy="2151063"/>
          </a:xfrm>
          <a:noFill/>
        </p:spPr>
      </p:pic>
      <p:pic>
        <p:nvPicPr>
          <p:cNvPr id="666628" name="Picture 4" descr="brain_thinking_hg_clr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1484313"/>
            <a:ext cx="2325688" cy="2325687"/>
          </a:xfrm>
          <a:noFill/>
        </p:spPr>
      </p:pic>
      <p:pic>
        <p:nvPicPr>
          <p:cNvPr id="666629" name="Picture 5" descr="brain_exercising_hg_clr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9925" y="1717675"/>
            <a:ext cx="2517775" cy="2151063"/>
          </a:xfrm>
          <a:noFill/>
        </p:spPr>
      </p:pic>
      <p:sp>
        <p:nvSpPr>
          <p:cNvPr id="666630" name="Text Box 6"/>
          <p:cNvSpPr txBox="1">
            <a:spLocks noChangeArrowheads="1"/>
          </p:cNvSpPr>
          <p:nvPr/>
        </p:nvSpPr>
        <p:spPr bwMode="auto">
          <a:xfrm>
            <a:off x="2209800" y="1066800"/>
            <a:ext cx="480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>
                <a:latin typeface="Century Gothic" panose="020B0502020202020204" pitchFamily="34" charset="0"/>
              </a:rPr>
              <a:t>Loss of Mental Capacity</a:t>
            </a:r>
          </a:p>
        </p:txBody>
      </p:sp>
      <p:sp>
        <p:nvSpPr>
          <p:cNvPr id="666631" name="Text Box 7"/>
          <p:cNvSpPr txBox="1">
            <a:spLocks noChangeArrowheads="1"/>
          </p:cNvSpPr>
          <p:nvPr/>
        </p:nvSpPr>
        <p:spPr bwMode="auto">
          <a:xfrm>
            <a:off x="2133600" y="3886200"/>
            <a:ext cx="579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latin typeface="Arial" pitchFamily="34" charset="0"/>
              </a:rPr>
              <a:t>Loss of Functional Capacity</a:t>
            </a:r>
          </a:p>
        </p:txBody>
      </p:sp>
      <p:pic>
        <p:nvPicPr>
          <p:cNvPr id="666632" name="Picture 8" descr="woman_leg_workout_lg_cl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19600"/>
            <a:ext cx="25908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447800" y="4419600"/>
            <a:ext cx="3681413" cy="2114550"/>
            <a:chOff x="912" y="2784"/>
            <a:chExt cx="2319" cy="1332"/>
          </a:xfrm>
        </p:grpSpPr>
        <p:pic>
          <p:nvPicPr>
            <p:cNvPr id="7180" name="Picture 10" descr="ethel_pushed_in_wheelchair_hg_clr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784"/>
              <a:ext cx="1119" cy="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11" descr="man_with_cane_hg_clr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784"/>
              <a:ext cx="835" cy="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990600" y="2032433"/>
            <a:ext cx="6934200" cy="3330142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ts val="1200"/>
              </a:spcBef>
            </a:pPr>
            <a:r>
              <a:rPr lang="en-US" sz="3200" b="1" i="1" dirty="0">
                <a:solidFill>
                  <a:srgbClr val="000099"/>
                </a:solidFill>
                <a:latin typeface="Century Gothic" panose="020B0502020202020204" pitchFamily="34" charset="0"/>
              </a:rPr>
              <a:t>It’s is VERY CLEAR to most</a:t>
            </a:r>
          </a:p>
          <a:p>
            <a:pPr algn="ctr">
              <a:lnSpc>
                <a:spcPct val="85000"/>
              </a:lnSpc>
              <a:spcBef>
                <a:spcPts val="1200"/>
              </a:spcBef>
            </a:pPr>
            <a:r>
              <a:rPr lang="en-US" sz="3200" b="1" i="1" dirty="0">
                <a:solidFill>
                  <a:srgbClr val="000099"/>
                </a:solidFill>
                <a:latin typeface="Century Gothic" panose="020B0502020202020204" pitchFamily="34" charset="0"/>
              </a:rPr>
              <a:t>That…</a:t>
            </a:r>
          </a:p>
          <a:p>
            <a:pPr algn="ctr">
              <a:lnSpc>
                <a:spcPct val="85000"/>
              </a:lnSpc>
              <a:spcBef>
                <a:spcPts val="1200"/>
              </a:spcBef>
            </a:pPr>
            <a:r>
              <a:rPr lang="en-US" sz="3200" b="1" i="1" dirty="0">
                <a:solidFill>
                  <a:srgbClr val="000099"/>
                </a:solidFill>
                <a:latin typeface="Century Gothic" panose="020B0502020202020204" pitchFamily="34" charset="0"/>
              </a:rPr>
              <a:t>The “Enjoyment” of Life, the Fruits of </a:t>
            </a:r>
            <a:r>
              <a:rPr lang="en-US" sz="3200" b="1" i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our </a:t>
            </a:r>
            <a:r>
              <a:rPr lang="en-US" sz="3200" b="1" i="1" dirty="0">
                <a:solidFill>
                  <a:srgbClr val="000099"/>
                </a:solidFill>
                <a:latin typeface="Century Gothic" panose="020B0502020202020204" pitchFamily="34" charset="0"/>
              </a:rPr>
              <a:t>Labors and Especially Leisure Activities depends </a:t>
            </a:r>
            <a:r>
              <a:rPr lang="en-US" sz="3200" b="1" i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primarily </a:t>
            </a:r>
            <a:r>
              <a:rPr lang="en-US" sz="3200" b="1" i="1" dirty="0">
                <a:solidFill>
                  <a:srgbClr val="000099"/>
                </a:solidFill>
                <a:latin typeface="Century Gothic" panose="020B0502020202020204" pitchFamily="34" charset="0"/>
              </a:rPr>
              <a:t>on </a:t>
            </a:r>
            <a:r>
              <a:rPr lang="en-US" sz="3200" b="1" i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our Mental and Physical Health</a:t>
            </a:r>
            <a:r>
              <a:rPr lang="en-US" sz="3200" b="1" i="1" dirty="0">
                <a:solidFill>
                  <a:srgbClr val="000099"/>
                </a:solidFill>
                <a:latin typeface="Century Gothic" panose="020B0502020202020204" pitchFamily="34" charset="0"/>
              </a:rPr>
              <a:t>!  </a:t>
            </a:r>
            <a:endParaRPr lang="en-US" sz="3200" b="1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095500" y="6298462"/>
            <a:ext cx="50292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hlinkClick r:id="rId8"/>
              </a:rPr>
              <a:t>http://www.insideoutsidespa.com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207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entury Gothic" panose="020B0502020202020204" pitchFamily="34" charset="0"/>
              </a:rPr>
              <a:t>What We Really Fear As We Age</a:t>
            </a:r>
          </a:p>
        </p:txBody>
      </p:sp>
      <p:pic>
        <p:nvPicPr>
          <p:cNvPr id="666627" name="Picture 3" descr="brain_scratching_head_hg_clr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4900" y="1717675"/>
            <a:ext cx="1978025" cy="2151063"/>
          </a:xfrm>
          <a:noFill/>
        </p:spPr>
      </p:pic>
      <p:pic>
        <p:nvPicPr>
          <p:cNvPr id="666628" name="Picture 4" descr="brain_thinking_hg_clr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1484313"/>
            <a:ext cx="2325688" cy="2325687"/>
          </a:xfrm>
          <a:noFill/>
        </p:spPr>
      </p:pic>
      <p:pic>
        <p:nvPicPr>
          <p:cNvPr id="666629" name="Picture 5" descr="brain_exercising_hg_clr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9925" y="1717675"/>
            <a:ext cx="2517775" cy="2151063"/>
          </a:xfrm>
          <a:noFill/>
        </p:spPr>
      </p:pic>
      <p:sp>
        <p:nvSpPr>
          <p:cNvPr id="666630" name="Text Box 6"/>
          <p:cNvSpPr txBox="1">
            <a:spLocks noChangeArrowheads="1"/>
          </p:cNvSpPr>
          <p:nvPr/>
        </p:nvSpPr>
        <p:spPr bwMode="auto">
          <a:xfrm>
            <a:off x="2209800" y="1066800"/>
            <a:ext cx="480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>
                <a:latin typeface="Century Gothic" panose="020B0502020202020204" pitchFamily="34" charset="0"/>
              </a:rPr>
              <a:t>Loss of Mental Capacity</a:t>
            </a:r>
          </a:p>
        </p:txBody>
      </p:sp>
      <p:sp>
        <p:nvSpPr>
          <p:cNvPr id="666631" name="Text Box 7"/>
          <p:cNvSpPr txBox="1">
            <a:spLocks noChangeArrowheads="1"/>
          </p:cNvSpPr>
          <p:nvPr/>
        </p:nvSpPr>
        <p:spPr bwMode="auto">
          <a:xfrm>
            <a:off x="2133600" y="3886200"/>
            <a:ext cx="579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latin typeface="Arial" pitchFamily="34" charset="0"/>
              </a:rPr>
              <a:t>Loss of Functional Capacity</a:t>
            </a:r>
          </a:p>
        </p:txBody>
      </p:sp>
      <p:pic>
        <p:nvPicPr>
          <p:cNvPr id="666632" name="Picture 8" descr="woman_leg_workout_lg_cl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19600"/>
            <a:ext cx="25908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447800" y="4419600"/>
            <a:ext cx="3681413" cy="2114550"/>
            <a:chOff x="912" y="2784"/>
            <a:chExt cx="2319" cy="1332"/>
          </a:xfrm>
        </p:grpSpPr>
        <p:pic>
          <p:nvPicPr>
            <p:cNvPr id="7180" name="Picture 10" descr="ethel_pushed_in_wheelchair_hg_clr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784"/>
              <a:ext cx="1119" cy="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11" descr="man_with_cane_hg_clr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784"/>
              <a:ext cx="835" cy="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07867" y="2430417"/>
            <a:ext cx="6330156" cy="2911566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sz="3200" b="1" i="1" dirty="0">
                <a:solidFill>
                  <a:srgbClr val="000099"/>
                </a:solidFill>
                <a:latin typeface="Century Gothic" panose="020B0502020202020204" pitchFamily="34" charset="0"/>
              </a:rPr>
              <a:t>Anything you can do to</a:t>
            </a:r>
          </a:p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sz="3200" b="1" i="1" dirty="0">
                <a:solidFill>
                  <a:srgbClr val="000099"/>
                </a:solidFill>
                <a:latin typeface="Century Gothic" panose="020B0502020202020204" pitchFamily="34" charset="0"/>
              </a:rPr>
              <a:t>Maintain your health,</a:t>
            </a:r>
          </a:p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sz="3200" b="1" i="1" dirty="0">
                <a:solidFill>
                  <a:srgbClr val="000099"/>
                </a:solidFill>
                <a:latin typeface="Century Gothic" panose="020B0502020202020204" pitchFamily="34" charset="0"/>
              </a:rPr>
              <a:t>Take it to a new level or</a:t>
            </a:r>
          </a:p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sz="3200" b="1" i="1" dirty="0">
                <a:solidFill>
                  <a:srgbClr val="000099"/>
                </a:solidFill>
                <a:latin typeface="Century Gothic" panose="020B0502020202020204" pitchFamily="34" charset="0"/>
              </a:rPr>
              <a:t>Even Regain Your Health</a:t>
            </a:r>
          </a:p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sz="3200" b="1" i="1" dirty="0">
                <a:solidFill>
                  <a:srgbClr val="000099"/>
                </a:solidFill>
                <a:latin typeface="Century Gothic" panose="020B0502020202020204" pitchFamily="34" charset="0"/>
              </a:rPr>
              <a:t>Is a Wise </a:t>
            </a:r>
            <a:r>
              <a:rPr lang="en-US" sz="3200" b="1" i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Investment of            Time, $$$ and Energy!  </a:t>
            </a:r>
            <a:endParaRPr lang="en-US" sz="3200" b="1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099953" y="6396088"/>
            <a:ext cx="52578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  <a:hlinkClick r:id="rId8"/>
              </a:rPr>
              <a:t>http://www.insideoutsidespa.com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49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381000" y="1600200"/>
            <a:ext cx="7924800" cy="1098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Our </a:t>
            </a: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Goal!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0" y="51816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pPr>
              <a:spcBef>
                <a:spcPct val="0"/>
              </a:spcBef>
              <a:buClrTx/>
            </a:pP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Using proven 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Nutritional,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Exercise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and </a:t>
            </a:r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Skin Care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strategies, we will help you take your health, strength and appearance to a new level!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Picture 4" descr="final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0"/>
            <a:ext cx="5867400" cy="1735138"/>
          </a:xfrm>
          <a:prstGeom prst="rect">
            <a:avLst/>
          </a:prstGeom>
          <a:gradFill rotWithShape="1">
            <a:gsLst>
              <a:gs pos="0">
                <a:schemeClr val="bg1">
                  <a:alpha val="3000"/>
                </a:schemeClr>
              </a:gs>
              <a:gs pos="50000">
                <a:schemeClr val="accent1">
                  <a:alpha val="92000"/>
                </a:schemeClr>
              </a:gs>
              <a:gs pos="100000">
                <a:schemeClr val="bg1">
                  <a:alpha val="3000"/>
                </a:schemeClr>
              </a:gs>
            </a:gsLst>
            <a:lin ang="0" scaled="1"/>
          </a:gradFill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229475" y="5334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Century Gothic"/>
              </a:rPr>
              <a:t>®</a:t>
            </a:r>
            <a:endParaRPr lang="en-US" sz="2400" kern="0" dirty="0" smtClean="0">
              <a:solidFill>
                <a:srgbClr val="000000"/>
              </a:solidFill>
              <a:latin typeface="Kristen ITC" pitchFamily="66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057400" y="6338777"/>
            <a:ext cx="50292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hlinkClick r:id="rId4"/>
              </a:rPr>
              <a:t>http://www.insideoutsidespa.com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039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914400" y="1735138"/>
            <a:ext cx="4191000" cy="1098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dirty="0">
                <a:latin typeface="Century Gothic" panose="020B0502020202020204" pitchFamily="34" charset="0"/>
              </a:rPr>
              <a:t>In Short!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52400" y="2750210"/>
            <a:ext cx="5410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pPr>
              <a:spcBef>
                <a:spcPct val="0"/>
              </a:spcBef>
              <a:buClrTx/>
            </a:pPr>
            <a:r>
              <a:rPr lang="en-US" sz="5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“The Inside Outside</a:t>
            </a:r>
            <a:br>
              <a:rPr lang="en-US" sz="5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5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Way of Life</a:t>
            </a:r>
            <a:r>
              <a:rPr lang="en-US" sz="5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!</a:t>
            </a:r>
            <a:r>
              <a:rPr lang="en-US" sz="5400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4400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®</a:t>
            </a:r>
            <a:r>
              <a:rPr lang="en-US" sz="5400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”</a:t>
            </a:r>
            <a:endParaRPr lang="en-US" sz="5400" baseline="30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976252"/>
            <a:ext cx="3143250" cy="419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00275" y="6319284"/>
            <a:ext cx="50292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4"/>
              </a:rPr>
              <a:t>The Inside Outside Way of Life!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4" descr="final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0"/>
            <a:ext cx="5867400" cy="1735138"/>
          </a:xfrm>
          <a:prstGeom prst="rect">
            <a:avLst/>
          </a:prstGeom>
          <a:gradFill rotWithShape="1">
            <a:gsLst>
              <a:gs pos="0">
                <a:schemeClr val="bg1">
                  <a:alpha val="3000"/>
                </a:schemeClr>
              </a:gs>
              <a:gs pos="50000">
                <a:schemeClr val="accent1">
                  <a:alpha val="92000"/>
                </a:schemeClr>
              </a:gs>
              <a:gs pos="100000">
                <a:schemeClr val="bg1">
                  <a:alpha val="3000"/>
                </a:schemeClr>
              </a:gs>
            </a:gsLst>
            <a:lin ang="0" scaled="1"/>
          </a:gradFill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229475" y="5334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Century Gothic"/>
              </a:rPr>
              <a:t>®</a:t>
            </a:r>
            <a:endParaRPr lang="en-US" sz="2400" kern="0" dirty="0" smtClean="0">
              <a:solidFill>
                <a:srgbClr val="000000"/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9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Inside Outside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Hi-Lo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  <a:r>
              <a:rPr lang="en-US" sz="4000" baseline="300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</a:t>
            </a:r>
            <a:r>
              <a:rPr lang="en-US" sz="4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®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Gym</a:t>
            </a:r>
          </a:p>
        </p:txBody>
      </p:sp>
      <p:pic>
        <p:nvPicPr>
          <p:cNvPr id="155651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90600" y="1371600"/>
            <a:ext cx="7162800" cy="4826000"/>
          </a:xfrm>
          <a:noFill/>
          <a:ln cap="flat" algn="ctr">
            <a:solidFill>
              <a:schemeClr val="tx1"/>
            </a:solidFill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47800" y="6301563"/>
            <a:ext cx="64770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hlinkClick r:id="rId4"/>
              </a:rPr>
              <a:t>Hi-Lo Strength Training</a:t>
            </a:r>
            <a:r>
              <a:rPr lang="en-US" sz="2400" baseline="30000" dirty="0">
                <a:solidFill>
                  <a:srgbClr val="92D050"/>
                </a:solidFill>
                <a:latin typeface="Century Gothic"/>
              </a:rPr>
              <a:t> </a:t>
            </a:r>
            <a:r>
              <a:rPr lang="en-US" sz="2400" baseline="30000" dirty="0">
                <a:solidFill>
                  <a:schemeClr val="bg2">
                    <a:lumMod val="60000"/>
                    <a:lumOff val="40000"/>
                  </a:schemeClr>
                </a:solidFill>
                <a:latin typeface="Century Gothic"/>
              </a:rPr>
              <a:t>®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hlinkClick r:id="rId4"/>
              </a:rPr>
              <a:t> at Inside Outside</a:t>
            </a:r>
            <a:endParaRPr lang="en-US" sz="240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" y="2971800"/>
            <a:ext cx="8763000" cy="838200"/>
          </a:xfrm>
        </p:spPr>
        <p:txBody>
          <a:bodyPr/>
          <a:lstStyle/>
          <a:p>
            <a:pPr eaLnBrk="1" hangingPunct="1"/>
            <a:r>
              <a:rPr lang="en-US" sz="4800" i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 &amp; Chronic Pain</a:t>
            </a:r>
            <a:br>
              <a:rPr lang="en-US" sz="4800" i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i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Pain Association</a:t>
            </a:r>
            <a:br>
              <a:rPr lang="en-US" sz="4000" i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i="1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Jun 2021</a:t>
            </a:r>
            <a:endParaRPr lang="en-US" sz="2400" dirty="0" smtClean="0"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2057400" y="6096000"/>
            <a:ext cx="50292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2400">
                <a:solidFill>
                  <a:schemeClr val="tx1"/>
                </a:solidFill>
                <a:latin typeface="Arial" pitchFamily="34" charset="0"/>
                <a:hlinkClick r:id="rId3"/>
              </a:rPr>
              <a:t>http://www.insideoutsidespa.com</a:t>
            </a:r>
            <a:r>
              <a:rPr lang="en-US" sz="240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1524740" name="Picture 4" descr="final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0"/>
            <a:ext cx="5867400" cy="1735138"/>
          </a:xfrm>
          <a:prstGeom prst="rect">
            <a:avLst/>
          </a:prstGeom>
          <a:gradFill rotWithShape="1">
            <a:gsLst>
              <a:gs pos="0">
                <a:schemeClr val="bg1">
                  <a:alpha val="3000"/>
                </a:schemeClr>
              </a:gs>
              <a:gs pos="50000">
                <a:schemeClr val="accent1">
                  <a:alpha val="92000"/>
                </a:schemeClr>
              </a:gs>
              <a:gs pos="100000">
                <a:schemeClr val="bg1">
                  <a:alpha val="3000"/>
                </a:schemeClr>
              </a:gs>
            </a:gsLst>
            <a:lin ang="0" scaled="1"/>
          </a:gradFill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229475" y="5334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Century Gothic"/>
              </a:rPr>
              <a:t>®</a:t>
            </a:r>
            <a:endParaRPr lang="en-US" sz="2400" kern="0" dirty="0" smtClean="0">
              <a:solidFill>
                <a:srgbClr val="000000"/>
              </a:solidFill>
              <a:latin typeface="Kristen ITC" pitchFamily="66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209675" y="3962400"/>
            <a:ext cx="6400800" cy="137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70000"/>
              </a:lnSpc>
              <a:defRPr/>
            </a:pPr>
            <a:r>
              <a:rPr lang="en-US" sz="2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Charles B. Christian, Jr. M.D.</a:t>
            </a:r>
          </a:p>
          <a:p>
            <a:pPr algn="ctr">
              <a:lnSpc>
                <a:spcPct val="70000"/>
              </a:lnSpc>
              <a:defRPr/>
            </a:pPr>
            <a:r>
              <a:rPr lang="en-US" sz="2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Medical Director</a:t>
            </a:r>
          </a:p>
          <a:p>
            <a:pPr algn="ctr">
              <a:lnSpc>
                <a:spcPct val="70000"/>
              </a:lnSpc>
              <a:defRPr/>
            </a:pPr>
            <a:r>
              <a:rPr lang="en-US" sz="2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Inside Outside</a:t>
            </a:r>
          </a:p>
          <a:p>
            <a:pPr algn="ctr">
              <a:lnSpc>
                <a:spcPct val="70000"/>
              </a:lnSpc>
              <a:defRPr/>
            </a:pPr>
            <a:r>
              <a:rPr lang="en-US" sz="2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Wellness Center &amp; Medical Spa</a:t>
            </a:r>
          </a:p>
          <a:p>
            <a:pPr algn="ctr">
              <a:lnSpc>
                <a:spcPct val="70000"/>
              </a:lnSpc>
              <a:defRPr/>
            </a:pPr>
            <a:r>
              <a:rPr lang="en-US" sz="2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San Antonio, Texas</a:t>
            </a:r>
          </a:p>
        </p:txBody>
      </p:sp>
      <p:pic>
        <p:nvPicPr>
          <p:cNvPr id="6146" name="Picture 2" descr="Inflammation: The Common Link to Disease, Chronic Pain, Stress and More |  Redirect Health Cente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5" t="15196" b="26958"/>
          <a:stretch/>
        </p:blipFill>
        <p:spPr bwMode="auto">
          <a:xfrm>
            <a:off x="7236563" y="3200400"/>
            <a:ext cx="1728787" cy="115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flammation: The Common Link to Disease, Chronic Pain, Stress and More |  Redirect Health Cente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47"/>
          <a:stretch/>
        </p:blipFill>
        <p:spPr bwMode="auto">
          <a:xfrm>
            <a:off x="381000" y="2885547"/>
            <a:ext cx="1219200" cy="179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1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" y="533400"/>
            <a:ext cx="8181975" cy="1025718"/>
            <a:chOff x="192" y="144"/>
            <a:chExt cx="5154" cy="757"/>
          </a:xfrm>
        </p:grpSpPr>
        <p:pic>
          <p:nvPicPr>
            <p:cNvPr id="52244" name="Picture 3" descr="USAFA_Chapel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16" y="144"/>
              <a:ext cx="960" cy="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45" name="Picture 4" descr="United States Air Force Academy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20" y="336"/>
              <a:ext cx="222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46" name="Text Box 5"/>
            <p:cNvSpPr txBox="1">
              <a:spLocks noChangeArrowheads="1"/>
            </p:cNvSpPr>
            <p:nvPr/>
          </p:nvSpPr>
          <p:spPr bwMode="auto">
            <a:xfrm>
              <a:off x="192" y="288"/>
              <a:ext cx="1594" cy="6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ClrTx/>
              </a:pPr>
              <a:r>
                <a:rPr lang="en-US" sz="24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1966 Grad USAF Academy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3962400"/>
            <a:ext cx="8718550" cy="1219200"/>
            <a:chOff x="0" y="2352"/>
            <a:chExt cx="5492" cy="768"/>
          </a:xfrm>
        </p:grpSpPr>
        <p:pic>
          <p:nvPicPr>
            <p:cNvPr id="5224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48" y="2352"/>
              <a:ext cx="644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42" name="Picture 8" descr="Wilford Hall Medical Center at Sunset"/>
            <p:cNvPicPr>
              <a:picLocks noChangeAspect="1" noChangeArrowheads="1"/>
            </p:cNvPicPr>
            <p:nvPr/>
          </p:nvPicPr>
          <p:blipFill>
            <a:blip r:embed="rId7" cstate="print"/>
            <a:srcRect r="6667" b="12000"/>
            <a:stretch>
              <a:fillRect/>
            </a:stretch>
          </p:blipFill>
          <p:spPr bwMode="auto">
            <a:xfrm>
              <a:off x="3552" y="2448"/>
              <a:ext cx="960" cy="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43" name="Text Box 9"/>
            <p:cNvSpPr txBox="1">
              <a:spLocks noChangeArrowheads="1"/>
            </p:cNvSpPr>
            <p:nvPr/>
          </p:nvSpPr>
          <p:spPr bwMode="auto">
            <a:xfrm>
              <a:off x="0" y="2448"/>
              <a:ext cx="3504" cy="5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ClrTx/>
              </a:pPr>
              <a:r>
                <a:rPr lang="en-US" sz="24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Wilford Hall 73-84 Colonel </a:t>
              </a:r>
            </a:p>
            <a:p>
              <a:pPr>
                <a:spcBef>
                  <a:spcPct val="0"/>
                </a:spcBef>
                <a:buClrTx/>
              </a:pPr>
              <a:r>
                <a:rPr lang="en-US" sz="24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Chairman CardioThoracic Surgery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2971800"/>
            <a:ext cx="8885238" cy="914400"/>
            <a:chOff x="0" y="1728"/>
            <a:chExt cx="5597" cy="576"/>
          </a:xfrm>
        </p:grpSpPr>
        <p:pic>
          <p:nvPicPr>
            <p:cNvPr id="52238" name="Picture 11" descr="titl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88" y="1824"/>
              <a:ext cx="2292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9" name="Text Box 12"/>
            <p:cNvSpPr txBox="1">
              <a:spLocks noChangeArrowheads="1"/>
            </p:cNvSpPr>
            <p:nvPr/>
          </p:nvSpPr>
          <p:spPr bwMode="auto">
            <a:xfrm>
              <a:off x="0" y="1872"/>
              <a:ext cx="27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ClrTx/>
              </a:pPr>
              <a:r>
                <a:rPr lang="en-US" sz="2400">
                  <a:solidFill>
                    <a:srgbClr val="FFFFFF"/>
                  </a:solidFill>
                  <a:latin typeface="Century Gothic" panose="020B0502020202020204" pitchFamily="34" charset="0"/>
                </a:rPr>
                <a:t>Medical School 1969-1973</a:t>
              </a:r>
            </a:p>
          </p:txBody>
        </p:sp>
        <p:pic>
          <p:nvPicPr>
            <p:cNvPr id="52240" name="Picture 13" descr="seal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40" y="1728"/>
              <a:ext cx="557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381000" y="5178424"/>
            <a:ext cx="8839200" cy="1508125"/>
            <a:chOff x="336" y="3118"/>
            <a:chExt cx="5568" cy="950"/>
          </a:xfrm>
        </p:grpSpPr>
        <p:pic>
          <p:nvPicPr>
            <p:cNvPr id="707599" name="Picture 15" descr="final_logo_Yellow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08" y="3264"/>
              <a:ext cx="2160" cy="639"/>
            </a:xfrm>
            <a:prstGeom prst="rect">
              <a:avLst/>
            </a:prstGeom>
            <a:gradFill rotWithShape="1">
              <a:gsLst>
                <a:gs pos="0">
                  <a:srgbClr val="A603AB">
                    <a:alpha val="86000"/>
                  </a:srgbClr>
                </a:gs>
                <a:gs pos="12000">
                  <a:srgbClr val="E81766">
                    <a:alpha val="76280"/>
                  </a:srgbClr>
                </a:gs>
                <a:gs pos="27000">
                  <a:srgbClr val="EE3F17">
                    <a:alpha val="64130"/>
                  </a:srgbClr>
                </a:gs>
                <a:gs pos="48000">
                  <a:srgbClr val="FFFF00">
                    <a:alpha val="47120"/>
                  </a:srgbClr>
                </a:gs>
                <a:gs pos="64999">
                  <a:srgbClr val="1A8D48">
                    <a:alpha val="33351"/>
                  </a:srgbClr>
                </a:gs>
                <a:gs pos="78999">
                  <a:srgbClr val="0819FB">
                    <a:alpha val="22011"/>
                  </a:srgbClr>
                </a:gs>
                <a:gs pos="100000">
                  <a:srgbClr val="A603AB">
                    <a:alpha val="5000"/>
                  </a:srgbClr>
                </a:gs>
              </a:gsLst>
              <a:lin ang="5400000" scaled="1"/>
            </a:gradFill>
          </p:spPr>
        </p:pic>
        <p:sp>
          <p:nvSpPr>
            <p:cNvPr id="52237" name="Text Box 16"/>
            <p:cNvSpPr txBox="1">
              <a:spLocks noChangeArrowheads="1"/>
            </p:cNvSpPr>
            <p:nvPr/>
          </p:nvSpPr>
          <p:spPr bwMode="auto">
            <a:xfrm>
              <a:off x="336" y="3118"/>
              <a:ext cx="5568" cy="9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0"/>
                </a:spcBef>
                <a:buClrTx/>
              </a:pPr>
              <a:r>
                <a:rPr lang="en-US" sz="24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1984 – </a:t>
              </a:r>
              <a:r>
                <a:rPr lang="en-US" sz="2400" dirty="0" smtClean="0">
                  <a:solidFill>
                    <a:srgbClr val="FFFFFF"/>
                  </a:solidFill>
                  <a:latin typeface="Century Gothic" panose="020B0502020202020204" pitchFamily="34" charset="0"/>
                </a:rPr>
                <a:t>Current </a:t>
              </a:r>
              <a:r>
                <a:rPr lang="en-US" sz="24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Private Practice</a:t>
              </a:r>
            </a:p>
            <a:p>
              <a:pPr algn="l">
                <a:spcBef>
                  <a:spcPct val="0"/>
                </a:spcBef>
                <a:buClrTx/>
              </a:pPr>
              <a:r>
                <a:rPr lang="en-US" sz="24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CardioThoracic </a:t>
              </a:r>
              <a:r>
                <a:rPr lang="en-US" sz="2400" dirty="0" smtClean="0">
                  <a:solidFill>
                    <a:srgbClr val="FFFFFF"/>
                  </a:solidFill>
                  <a:latin typeface="Century Gothic" panose="020B0502020202020204" pitchFamily="34" charset="0"/>
                </a:rPr>
                <a:t>Surgery-Retired</a:t>
              </a:r>
              <a:endParaRPr lang="en-US" sz="240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  <a:p>
              <a:pPr algn="l">
                <a:spcBef>
                  <a:spcPct val="0"/>
                </a:spcBef>
                <a:buClrTx/>
              </a:pPr>
              <a:r>
                <a:rPr lang="en-US" sz="24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Medical Director Inside </a:t>
              </a:r>
              <a:r>
                <a:rPr lang="en-US" sz="2400" dirty="0" smtClean="0">
                  <a:solidFill>
                    <a:srgbClr val="FFFFFF"/>
                  </a:solidFill>
                  <a:latin typeface="Century Gothic" panose="020B0502020202020204" pitchFamily="34" charset="0"/>
                </a:rPr>
                <a:t>Outside</a:t>
              </a:r>
            </a:p>
            <a:p>
              <a:pPr algn="l">
                <a:spcBef>
                  <a:spcPct val="0"/>
                </a:spcBef>
                <a:buClrTx/>
              </a:pPr>
              <a:r>
                <a:rPr lang="en-US" sz="2000" dirty="0" smtClean="0">
                  <a:solidFill>
                    <a:srgbClr val="FFFFFF"/>
                  </a:solidFill>
                  <a:latin typeface="Century Gothic" panose="020B0502020202020204" pitchFamily="34" charset="0"/>
                </a:rPr>
                <a:t>Methodist Outpatient </a:t>
              </a:r>
              <a:r>
                <a:rPr lang="en-US" sz="2000" dirty="0" err="1" smtClean="0">
                  <a:solidFill>
                    <a:srgbClr val="FFFFFF"/>
                  </a:solidFill>
                  <a:latin typeface="Century Gothic" panose="020B0502020202020204" pitchFamily="34" charset="0"/>
                </a:rPr>
                <a:t>CardioPulmonary</a:t>
              </a:r>
              <a:r>
                <a:rPr lang="en-US" sz="2000" dirty="0" smtClean="0">
                  <a:solidFill>
                    <a:srgbClr val="FFFFFF"/>
                  </a:solidFill>
                  <a:latin typeface="Century Gothic" panose="020B0502020202020204" pitchFamily="34" charset="0"/>
                </a:rPr>
                <a:t> Rehab Supervising Physician</a:t>
              </a:r>
              <a:endParaRPr lang="en-US" sz="2000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0" y="1600200"/>
            <a:ext cx="8724900" cy="1171575"/>
            <a:chOff x="0" y="864"/>
            <a:chExt cx="5496" cy="738"/>
          </a:xfrm>
        </p:grpSpPr>
        <p:pic>
          <p:nvPicPr>
            <p:cNvPr id="52232" name="Picture 18" descr="CBCLT2">
              <a:hlinkClick r:id="rId11" action="ppaction://hlinkfile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48" y="864"/>
              <a:ext cx="864" cy="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3" name="Picture 19" descr="FirstTher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704" y="864"/>
              <a:ext cx="792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4" name="Text Box 20"/>
            <p:cNvSpPr txBox="1">
              <a:spLocks noChangeArrowheads="1"/>
            </p:cNvSpPr>
            <p:nvPr/>
          </p:nvSpPr>
          <p:spPr bwMode="auto">
            <a:xfrm>
              <a:off x="0" y="1008"/>
              <a:ext cx="2784" cy="5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ClrTx/>
              </a:pPr>
              <a:r>
                <a:rPr lang="en-US" sz="2400">
                  <a:solidFill>
                    <a:srgbClr val="FFFFFF"/>
                  </a:solidFill>
                  <a:latin typeface="Century Gothic" panose="020B0502020202020204" pitchFamily="34" charset="0"/>
                </a:rPr>
                <a:t>USAF Combat</a:t>
              </a:r>
            </a:p>
            <a:p>
              <a:pPr>
                <a:spcBef>
                  <a:spcPct val="0"/>
                </a:spcBef>
                <a:buClrTx/>
              </a:pPr>
              <a:r>
                <a:rPr lang="en-US" sz="2400">
                  <a:solidFill>
                    <a:srgbClr val="FFFFFF"/>
                  </a:solidFill>
                  <a:latin typeface="Century Gothic" panose="020B0502020202020204" pitchFamily="34" charset="0"/>
                </a:rPr>
                <a:t>Control Team 1966-1969</a:t>
              </a:r>
            </a:p>
          </p:txBody>
        </p:sp>
        <p:pic>
          <p:nvPicPr>
            <p:cNvPr id="52235" name="Picture 21" descr="jumpers_animated"/>
            <p:cNvPicPr>
              <a:picLocks noChangeAspect="1" noChangeArrowheads="1" noCrop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688" y="1008"/>
              <a:ext cx="78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2231" name="Text Box 22"/>
          <p:cNvSpPr txBox="1">
            <a:spLocks noChangeArrowheads="1"/>
          </p:cNvSpPr>
          <p:nvPr/>
        </p:nvSpPr>
        <p:spPr bwMode="auto">
          <a:xfrm>
            <a:off x="914400" y="0"/>
            <a:ext cx="73152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</a:rPr>
              <a:t>Brief Bio Charles B. Christian, Jr. M.D.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8382000" y="568880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Century Gothic"/>
              </a:rPr>
              <a:t>®</a:t>
            </a:r>
            <a:endParaRPr lang="en-US" sz="1800" kern="0" dirty="0" smtClean="0">
              <a:solidFill>
                <a:srgbClr val="000000"/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43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762000"/>
          </a:xfrm>
        </p:spPr>
        <p:txBody>
          <a:bodyPr/>
          <a:lstStyle/>
          <a:p>
            <a:r>
              <a:rPr lang="en-US" dirty="0" smtClean="0"/>
              <a:t>Dr. Barry Sears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037786"/>
            <a:ext cx="1305403" cy="203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7515" y="5334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entury Gothic" panose="020B0502020202020204" pitchFamily="34" charset="0"/>
              </a:rPr>
              <a:t>1995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241" y="1140374"/>
            <a:ext cx="1307718" cy="204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65752" y="674233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entury Gothic" panose="020B0502020202020204" pitchFamily="34" charset="0"/>
              </a:rPr>
              <a:t>2002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697" y="3887721"/>
            <a:ext cx="1419102" cy="18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86361" y="3388319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entury Gothic" panose="020B0502020202020204" pitchFamily="34" charset="0"/>
              </a:rPr>
              <a:t>2008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1030" name="Picture 6" descr="http://www.insideoutsidespa.com/newsletter/sears-resolution-zone-lar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98" y="3908403"/>
            <a:ext cx="1303002" cy="182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767" y="3881664"/>
            <a:ext cx="1236034" cy="18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16938" y="337163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entury Gothic" panose="020B0502020202020204" pitchFamily="34" charset="0"/>
              </a:rPr>
              <a:t>2004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60434" y="3358444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entury Gothic" panose="020B0502020202020204" pitchFamily="34" charset="0"/>
              </a:rPr>
              <a:t>2020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16" name="Picture 2" descr="Zone Nutriton San Antoni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45" y="771225"/>
            <a:ext cx="1631803" cy="125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93490" y="782255"/>
            <a:ext cx="2631486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1997 Met Dr. Sears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Introduced me to Omega-3s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And his version of the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Mediterranean Diet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“The Zone”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68504" y="2166844"/>
            <a:ext cx="1975496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2002, attended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  <a:r>
              <a:rPr lang="en-US" sz="1600" baseline="30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rd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Zone Diet Workshop!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31442" y="2515543"/>
            <a:ext cx="2926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The key to 21</a:t>
            </a:r>
            <a:r>
              <a:rPr lang="en-US" sz="1400" baseline="30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st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century medicine will be to reduce inflammation and increase blood flow. </a:t>
            </a:r>
            <a:endParaRPr lang="en-US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4996" y="5873115"/>
            <a:ext cx="7792443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“Wellness = Absence of Silent Inflammation”</a:t>
            </a: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74434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  <a:hlinkClick r:id="rId9"/>
              </a:rPr>
              <a:t>https://drsears.com</a:t>
            </a:r>
            <a:r>
              <a:rPr lang="en-US" sz="2400" dirty="0" smtClean="0">
                <a:latin typeface="Century Gothic" panose="020B0502020202020204" pitchFamily="34" charset="0"/>
                <a:hlinkClick r:id="rId9"/>
              </a:rPr>
              <a:t>/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810000"/>
            <a:ext cx="3068896" cy="113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886" y="1140374"/>
            <a:ext cx="1389714" cy="204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EPA Fish Oil reduces inflammati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9" y="3881664"/>
            <a:ext cx="1347974" cy="187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817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762000"/>
          </a:xfrm>
        </p:spPr>
        <p:txBody>
          <a:bodyPr/>
          <a:lstStyle/>
          <a:p>
            <a:r>
              <a:rPr lang="en-US" dirty="0" smtClean="0"/>
              <a:t>AARP Bulletin Nov 2019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2743200" y="167574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entury Gothic" panose="020B0502020202020204" pitchFamily="34" charset="0"/>
              </a:rPr>
              <a:t>2004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" y="1969248"/>
            <a:ext cx="3154623" cy="293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Everyone’s Favorite </a:t>
            </a:r>
          </a:p>
          <a:p>
            <a:r>
              <a:rPr lang="en-US" sz="4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Medical Journal!!</a:t>
            </a:r>
            <a:endParaRPr lang="en-US" sz="4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" y="84838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Wellness = Absence of Silent Inflammation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3483300" cy="4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3400" y="6408471"/>
            <a:ext cx="87364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400" dirty="0">
                <a:solidFill>
                  <a:srgbClr val="FFFFFF"/>
                </a:solidFill>
                <a:latin typeface="Arial"/>
                <a:hlinkClick r:id="rId4"/>
              </a:rPr>
              <a:t>Zimmerman M  Could decreasing Inflammation Be the Cure for Everything, 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hlinkClick r:id="rId4"/>
              </a:rPr>
              <a:t>AARP Website  </a:t>
            </a:r>
            <a:r>
              <a:rPr lang="en-US" sz="1400" dirty="0">
                <a:solidFill>
                  <a:srgbClr val="FFFFFF"/>
                </a:solidFill>
                <a:latin typeface="Arial"/>
                <a:hlinkClick r:id="rId4"/>
              </a:rPr>
              <a:t>17 Jan 20.</a:t>
            </a:r>
            <a:endParaRPr lang="en-US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3000" y="6039139"/>
            <a:ext cx="7106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b="0" dirty="0">
                <a:solidFill>
                  <a:srgbClr val="FFFFFF"/>
                </a:solidFill>
                <a:latin typeface="Arial"/>
                <a:hlinkClick r:id="rId5"/>
              </a:rPr>
              <a:t>AARP Bulletin Nov 2019</a:t>
            </a:r>
            <a:r>
              <a:rPr lang="en-US" sz="1800" b="0" dirty="0">
                <a:solidFill>
                  <a:srgbClr val="FFFFFF"/>
                </a:solidFill>
                <a:latin typeface="Arial"/>
              </a:rPr>
              <a:t>  </a:t>
            </a:r>
            <a:r>
              <a:rPr lang="en-US" sz="1800" b="0" dirty="0" smtClean="0">
                <a:solidFill>
                  <a:srgbClr val="FFFFFF"/>
                </a:solidFill>
                <a:latin typeface="Arial"/>
              </a:rPr>
              <a:t>Zimmerman M The </a:t>
            </a:r>
            <a:r>
              <a:rPr lang="en-US" sz="1800" b="0" dirty="0">
                <a:solidFill>
                  <a:srgbClr val="FFFFFF"/>
                </a:solidFill>
                <a:latin typeface="Arial"/>
              </a:rPr>
              <a:t>Cure for Everything</a:t>
            </a:r>
          </a:p>
        </p:txBody>
      </p:sp>
    </p:spTree>
    <p:extLst>
      <p:ext uri="{BB962C8B-B14F-4D97-AF65-F5344CB8AC3E}">
        <p14:creationId xmlns:p14="http://schemas.microsoft.com/office/powerpoint/2010/main" val="3723863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762000"/>
          </a:xfrm>
        </p:spPr>
        <p:txBody>
          <a:bodyPr/>
          <a:lstStyle/>
          <a:p>
            <a:r>
              <a:rPr lang="en-US" dirty="0" smtClean="0"/>
              <a:t>AARP Bulletin Nov 2019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2743200" y="167574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entury Gothic" panose="020B0502020202020204" pitchFamily="34" charset="0"/>
              </a:rPr>
              <a:t>2004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1507" y="7620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Wellness = Absence of Silent Inflammation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28" y="1290105"/>
            <a:ext cx="3538872" cy="457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357" y="1308257"/>
            <a:ext cx="3960160" cy="280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606" y="4654115"/>
            <a:ext cx="3621924" cy="131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11619" y="6408471"/>
            <a:ext cx="8458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400" b="0" dirty="0">
                <a:solidFill>
                  <a:srgbClr val="FFFFFF"/>
                </a:solidFill>
                <a:latin typeface="Arial"/>
                <a:hlinkClick r:id="rId6"/>
              </a:rPr>
              <a:t>Zimmerman M  Could decreasing Inflammation Be the Cure for Everything, </a:t>
            </a:r>
            <a:r>
              <a:rPr lang="en-US" sz="1400" b="0" dirty="0" smtClean="0">
                <a:solidFill>
                  <a:srgbClr val="FFFFFF"/>
                </a:solidFill>
                <a:latin typeface="Arial"/>
                <a:hlinkClick r:id="rId6"/>
              </a:rPr>
              <a:t>AARP Website  </a:t>
            </a:r>
            <a:r>
              <a:rPr lang="en-US" sz="1400" b="0" dirty="0">
                <a:solidFill>
                  <a:srgbClr val="FFFFFF"/>
                </a:solidFill>
                <a:latin typeface="Arial"/>
                <a:hlinkClick r:id="rId6"/>
              </a:rPr>
              <a:t>17 Jan 20.</a:t>
            </a:r>
            <a:endParaRPr lang="en-US" sz="1400" b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5930733"/>
            <a:ext cx="7106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b="0" dirty="0">
                <a:solidFill>
                  <a:srgbClr val="FFFFFF"/>
                </a:solidFill>
                <a:latin typeface="Arial"/>
                <a:hlinkClick r:id="rId7"/>
              </a:rPr>
              <a:t>AARP Bulletin Nov 2019</a:t>
            </a:r>
            <a:r>
              <a:rPr lang="en-US" sz="1800" b="0" dirty="0">
                <a:solidFill>
                  <a:srgbClr val="FFFFFF"/>
                </a:solidFill>
                <a:latin typeface="Arial"/>
              </a:rPr>
              <a:t>  </a:t>
            </a:r>
            <a:r>
              <a:rPr lang="en-US" sz="1800" b="0" dirty="0" smtClean="0">
                <a:solidFill>
                  <a:srgbClr val="FFFFFF"/>
                </a:solidFill>
                <a:latin typeface="Arial"/>
              </a:rPr>
              <a:t>Zimmerman M The </a:t>
            </a:r>
            <a:r>
              <a:rPr lang="en-US" sz="1800" b="0" dirty="0">
                <a:solidFill>
                  <a:srgbClr val="FFFFFF"/>
                </a:solidFill>
                <a:latin typeface="Arial"/>
              </a:rPr>
              <a:t>Cure for Everything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5293" y="41148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8"/>
              </a:rPr>
              <a:t>The “CANTOS” Study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27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762000"/>
          </a:xfrm>
        </p:spPr>
        <p:txBody>
          <a:bodyPr/>
          <a:lstStyle/>
          <a:p>
            <a:r>
              <a:rPr lang="en-US" dirty="0" smtClean="0"/>
              <a:t>AARP Bulletin Nov 2019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61507" y="7620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Wellness = Absence of Silent Inflammation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1613" b="5601"/>
          <a:stretch/>
        </p:blipFill>
        <p:spPr bwMode="auto">
          <a:xfrm>
            <a:off x="1066800" y="1401727"/>
            <a:ext cx="3692013" cy="451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70" y="1262184"/>
            <a:ext cx="2671930" cy="458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33401" y="6408471"/>
            <a:ext cx="87364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400" dirty="0">
                <a:solidFill>
                  <a:srgbClr val="FFFFFF"/>
                </a:solidFill>
                <a:latin typeface="Arial"/>
                <a:hlinkClick r:id="rId5"/>
              </a:rPr>
              <a:t>Zimmerman M  Could decreasing Inflammation Be the Cure for Everything, 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hlinkClick r:id="rId5"/>
              </a:rPr>
              <a:t>AARP Website  </a:t>
            </a:r>
            <a:r>
              <a:rPr lang="en-US" sz="1400" dirty="0">
                <a:solidFill>
                  <a:srgbClr val="FFFFFF"/>
                </a:solidFill>
                <a:latin typeface="Arial"/>
                <a:hlinkClick r:id="rId5"/>
              </a:rPr>
              <a:t>17 Jan 20.</a:t>
            </a:r>
            <a:endParaRPr lang="en-US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05766" y="6034097"/>
            <a:ext cx="7106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b="0" dirty="0">
                <a:solidFill>
                  <a:srgbClr val="FFFFFF"/>
                </a:solidFill>
                <a:latin typeface="Arial"/>
                <a:hlinkClick r:id="rId6"/>
              </a:rPr>
              <a:t>AARP Bulletin Nov 2019</a:t>
            </a:r>
            <a:r>
              <a:rPr lang="en-US" sz="1800" b="0" dirty="0">
                <a:solidFill>
                  <a:srgbClr val="FFFFFF"/>
                </a:solidFill>
                <a:latin typeface="Arial"/>
              </a:rPr>
              <a:t>  </a:t>
            </a:r>
            <a:r>
              <a:rPr lang="en-US" sz="1800" b="0" dirty="0" smtClean="0">
                <a:solidFill>
                  <a:srgbClr val="FFFFFF"/>
                </a:solidFill>
                <a:latin typeface="Arial"/>
              </a:rPr>
              <a:t>Zimmerman M The </a:t>
            </a:r>
            <a:r>
              <a:rPr lang="en-US" sz="1800" b="0" dirty="0">
                <a:solidFill>
                  <a:srgbClr val="FFFFFF"/>
                </a:solidFill>
                <a:latin typeface="Arial"/>
              </a:rPr>
              <a:t>Cure for Everything</a:t>
            </a:r>
          </a:p>
        </p:txBody>
      </p:sp>
    </p:spTree>
    <p:extLst>
      <p:ext uri="{BB962C8B-B14F-4D97-AF65-F5344CB8AC3E}">
        <p14:creationId xmlns:p14="http://schemas.microsoft.com/office/powerpoint/2010/main" val="3135117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762000"/>
          </a:xfrm>
        </p:spPr>
        <p:txBody>
          <a:bodyPr/>
          <a:lstStyle/>
          <a:p>
            <a:r>
              <a:rPr lang="en-US" dirty="0" smtClean="0"/>
              <a:t>AARP Bulletin Nov 2019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19600" y="1405615"/>
            <a:ext cx="4191000" cy="1938992"/>
          </a:xfrm>
          <a:prstGeom prst="rect">
            <a:avLst/>
          </a:prstGeom>
          <a:solidFill>
            <a:srgbClr val="FFFF00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Our Evolved Immune &amp; Inflammatory Response is so Robust it can Liquefy or Fibrose (Scar) any        tissue or organ!</a:t>
            </a:r>
            <a:endParaRPr lang="en-US" sz="2400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1507" y="7620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Wellness = Absence of Silent Inflammation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1613" b="5601"/>
          <a:stretch/>
        </p:blipFill>
        <p:spPr bwMode="auto">
          <a:xfrm>
            <a:off x="9753600" y="1644897"/>
            <a:ext cx="1806860" cy="221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4" t="58616" r="34194" b="6377"/>
          <a:stretch/>
        </p:blipFill>
        <p:spPr bwMode="auto">
          <a:xfrm>
            <a:off x="1219200" y="1392624"/>
            <a:ext cx="2743200" cy="445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61507" y="6408471"/>
            <a:ext cx="8908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400" dirty="0">
                <a:solidFill>
                  <a:srgbClr val="FFFFFF"/>
                </a:solidFill>
                <a:latin typeface="Arial"/>
                <a:hlinkClick r:id="rId5"/>
              </a:rPr>
              <a:t>Zimmerman M  Could decreasing Inflammation Be the Cure for 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hlinkClick r:id="rId5"/>
              </a:rPr>
              <a:t>Everything? AARP Website  </a:t>
            </a:r>
            <a:r>
              <a:rPr lang="en-US" sz="1400" dirty="0">
                <a:solidFill>
                  <a:srgbClr val="FFFFFF"/>
                </a:solidFill>
                <a:latin typeface="Arial"/>
                <a:hlinkClick r:id="rId5"/>
              </a:rPr>
              <a:t>17 Jan 20.</a:t>
            </a:r>
            <a:endParaRPr lang="en-US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05766" y="6034097"/>
            <a:ext cx="7106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b="0" dirty="0">
                <a:solidFill>
                  <a:srgbClr val="FFFFFF"/>
                </a:solidFill>
                <a:latin typeface="Arial"/>
                <a:hlinkClick r:id="rId6"/>
              </a:rPr>
              <a:t>AARP Bulletin Nov 2019</a:t>
            </a:r>
            <a:r>
              <a:rPr lang="en-US" sz="1800" b="0" dirty="0">
                <a:solidFill>
                  <a:srgbClr val="FFFFFF"/>
                </a:solidFill>
                <a:latin typeface="Arial"/>
              </a:rPr>
              <a:t>  </a:t>
            </a:r>
            <a:r>
              <a:rPr lang="en-US" sz="1800" b="0" dirty="0" smtClean="0">
                <a:solidFill>
                  <a:srgbClr val="FFFFFF"/>
                </a:solidFill>
                <a:latin typeface="Arial"/>
              </a:rPr>
              <a:t>Zimmerman M The </a:t>
            </a:r>
            <a:r>
              <a:rPr lang="en-US" sz="1800" b="0" dirty="0">
                <a:solidFill>
                  <a:srgbClr val="FFFFFF"/>
                </a:solidFill>
                <a:latin typeface="Arial"/>
              </a:rPr>
              <a:t>Cure for Everything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95800" y="3581631"/>
            <a:ext cx="4079723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8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“You need some inflammation to survive but you have to </a:t>
            </a:r>
            <a:r>
              <a:rPr lang="en-US" sz="1800" i="1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reduce</a:t>
            </a:r>
            <a:r>
              <a:rPr lang="en-US" sz="1800" dirty="0">
                <a:solidFill>
                  <a:srgbClr val="000099"/>
                </a:solidFill>
                <a:latin typeface="Century Gothic" panose="020B0502020202020204" pitchFamily="34" charset="0"/>
              </a:rPr>
              <a:t>, </a:t>
            </a:r>
            <a:r>
              <a:rPr lang="en-US" sz="1800" i="1" dirty="0">
                <a:solidFill>
                  <a:srgbClr val="000099"/>
                </a:solidFill>
                <a:latin typeface="Century Gothic" panose="020B0502020202020204" pitchFamily="34" charset="0"/>
              </a:rPr>
              <a:t>resolve</a:t>
            </a:r>
            <a:r>
              <a:rPr lang="en-US" sz="1800" dirty="0">
                <a:solidFill>
                  <a:srgbClr val="000099"/>
                </a:solidFill>
                <a:latin typeface="Century Gothic" panose="020B0502020202020204" pitchFamily="34" charset="0"/>
              </a:rPr>
              <a:t>, and </a:t>
            </a:r>
            <a:r>
              <a:rPr lang="en-US" sz="1800" i="1" dirty="0">
                <a:solidFill>
                  <a:srgbClr val="000099"/>
                </a:solidFill>
                <a:latin typeface="Century Gothic" panose="020B0502020202020204" pitchFamily="34" charset="0"/>
              </a:rPr>
              <a:t>repair</a:t>
            </a:r>
            <a:r>
              <a:rPr lang="en-US" sz="1800" dirty="0">
                <a:solidFill>
                  <a:srgbClr val="000099"/>
                </a:solidFill>
                <a:latin typeface="Century Gothic" panose="020B0502020202020204" pitchFamily="34" charset="0"/>
              </a:rPr>
              <a:t> the damage caused by the initial inflammation to remain well and thus significantly delay the development of chronic </a:t>
            </a:r>
            <a:r>
              <a:rPr lang="en-US" sz="18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disease. 			Dr. Sears</a:t>
            </a:r>
            <a:endParaRPr lang="en-US" sz="1800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099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0" b="2130"/>
          <a:stretch/>
        </p:blipFill>
        <p:spPr bwMode="auto">
          <a:xfrm>
            <a:off x="416758" y="346656"/>
            <a:ext cx="4040372" cy="525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21"/>
          <a:stretch/>
        </p:blipFill>
        <p:spPr bwMode="auto">
          <a:xfrm>
            <a:off x="6539643" y="331156"/>
            <a:ext cx="2099803" cy="156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s://www.harvardmagazine.com/sites/default/files/inline_images/2019-MayJune/HM_MJ19_ART_Page_50_Image_00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7" t="4998" r="35637" b="14569"/>
          <a:stretch/>
        </p:blipFill>
        <p:spPr bwMode="auto">
          <a:xfrm>
            <a:off x="4610101" y="227232"/>
            <a:ext cx="1562100" cy="177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89598" y="2061627"/>
            <a:ext cx="43052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Dr. Charles Serhan – Resolution of Inflammation with Specialized              Pro-Resolving Lipid Mediators (SPM) formed from </a:t>
            </a:r>
            <a:r>
              <a:rPr lang="en-US" sz="2000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Omega-3 Fat</a:t>
            </a:r>
            <a:endParaRPr lang="en-US" sz="2000" i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799" y="5968236"/>
            <a:ext cx="79447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latin typeface="Century Gothic" panose="020B0502020202020204" pitchFamily="34" charset="0"/>
                <a:hlinkClick r:id="rId5"/>
              </a:rPr>
              <a:t>Serhan CN  Lipid Mediators put an end to Inflammation Monograph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799" y="5637557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entury Gothic" panose="020B0502020202020204" pitchFamily="34" charset="0"/>
                <a:hlinkClick r:id="rId6"/>
              </a:rPr>
              <a:t>Serhan Lab Brigham &amp; Women’s Hospital Harvard Medical School  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6247" y="326600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i="1" dirty="0">
                <a:solidFill>
                  <a:schemeClr val="tx1"/>
                </a:solidFill>
                <a:latin typeface="Century Gothic" panose="020B0502020202020204" pitchFamily="34" charset="0"/>
              </a:rPr>
              <a:t>“To identify novel bioactive mediators, pathways, and cellular targets critical  in activating </a:t>
            </a:r>
            <a:r>
              <a:rPr lang="en-US" sz="2400" i="1" dirty="0">
                <a:solidFill>
                  <a:srgbClr val="FFFF00"/>
                </a:solidFill>
                <a:latin typeface="Century Gothic" panose="020B0502020202020204" pitchFamily="34" charset="0"/>
              </a:rPr>
              <a:t>resolution of inflammation </a:t>
            </a:r>
            <a:r>
              <a:rPr lang="en-US" sz="2400" i="1" dirty="0">
                <a:solidFill>
                  <a:schemeClr val="tx1"/>
                </a:solidFill>
                <a:latin typeface="Century Gothic" panose="020B0502020202020204" pitchFamily="34" charset="0"/>
              </a:rPr>
              <a:t>and their relation to human disease.”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799" y="6248400"/>
            <a:ext cx="81958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Clr>
                <a:srgbClr val="00FF99"/>
              </a:buClr>
            </a:pPr>
            <a:r>
              <a:rPr lang="en-US" sz="1000" dirty="0">
                <a:solidFill>
                  <a:srgbClr val="FFFFFF"/>
                </a:solidFill>
                <a:latin typeface="Century Gothic" panose="020B0502020202020204" pitchFamily="34" charset="0"/>
                <a:hlinkClick r:id="rId7"/>
              </a:rPr>
              <a:t>Shaw J  Raw and Red-Hot: Could Inflammation be the cause of </a:t>
            </a:r>
            <a:r>
              <a:rPr lang="en-US" sz="10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7"/>
              </a:rPr>
              <a:t>myriad  Chronic </a:t>
            </a:r>
            <a:r>
              <a:rPr lang="en-US" sz="1000" dirty="0">
                <a:solidFill>
                  <a:srgbClr val="FFFFFF"/>
                </a:solidFill>
                <a:latin typeface="Century Gothic" panose="020B0502020202020204" pitchFamily="34" charset="0"/>
                <a:hlinkClick r:id="rId7"/>
              </a:rPr>
              <a:t>Conditions  Harvard  Magazine  May-Jun 2019</a:t>
            </a:r>
            <a:endParaRPr lang="en-US" sz="10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1114" y="6477398"/>
            <a:ext cx="8071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Clr>
                <a:srgbClr val="00FF99"/>
              </a:buClr>
            </a:pPr>
            <a:r>
              <a:rPr lang="en-US" sz="1400" dirty="0">
                <a:solidFill>
                  <a:srgbClr val="FFFFFF"/>
                </a:solidFill>
                <a:latin typeface="Century Gothic" panose="020B0502020202020204" pitchFamily="34" charset="0"/>
                <a:hlinkClick r:id="rId8"/>
              </a:rPr>
              <a:t>Inflammation Resolution &amp; SPMs:  Video Animation Metagenics Institute</a:t>
            </a:r>
            <a:endParaRPr lang="en-US" sz="14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7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scontent-dfw5-2.xx.fbcdn.net/v/t1.18169-9/fr/cp0/e15/q65/16298648_1382807468458382_8507057577226396241_n.jpg?_nc_cat=107&amp;ccb=1-3&amp;_nc_sid=dd9801&amp;efg=eyJpIjoidCJ9&amp;_nc_ohc=PZ8jPvgT5AkAX8xWLmn&amp;_nc_ht=scontent-dfw5-2.xx&amp;tp=14&amp;oh=6e1e1b933f696bc7fd981dbfd810ca47&amp;oe=60DC0FC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r="4143"/>
          <a:stretch/>
        </p:blipFill>
        <p:spPr bwMode="auto">
          <a:xfrm>
            <a:off x="813419" y="855320"/>
            <a:ext cx="7345269" cy="547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855320"/>
            <a:ext cx="5641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  <a:buClrTx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Cardinal Signs of Acute Inflammation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92519" y="175688"/>
            <a:ext cx="82296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buClrTx/>
            </a:pPr>
            <a:r>
              <a:rPr lang="en-US" sz="3600" kern="0" dirty="0" err="1" smtClean="0"/>
              <a:t>Aulus</a:t>
            </a:r>
            <a:r>
              <a:rPr lang="en-US" sz="3600" kern="0" dirty="0" smtClean="0"/>
              <a:t> Cornelius </a:t>
            </a:r>
            <a:r>
              <a:rPr lang="en-US" sz="3600" kern="0" dirty="0" err="1" smtClean="0"/>
              <a:t>Celsus</a:t>
            </a:r>
            <a:r>
              <a:rPr lang="en-US" sz="3600" kern="0" dirty="0" smtClean="0"/>
              <a:t> 45BC-50AD</a:t>
            </a:r>
            <a:endParaRPr lang="en-US" sz="3600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1131480" y="6334780"/>
            <a:ext cx="80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Calor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Rubor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Tumor     Dolor 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Functio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Laesa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0338" y="5029200"/>
            <a:ext cx="1585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0"/>
              </a:spcBef>
              <a:buClrTx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Added by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Galen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487709"/>
            <a:ext cx="2275376" cy="150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96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762000"/>
          </a:xfrm>
        </p:spPr>
        <p:txBody>
          <a:bodyPr/>
          <a:lstStyle/>
          <a:p>
            <a:r>
              <a:rPr lang="en-US" dirty="0" smtClean="0"/>
              <a:t>We all recognize </a:t>
            </a:r>
            <a:br>
              <a:rPr lang="en-US" dirty="0" smtClean="0"/>
            </a:br>
            <a:r>
              <a:rPr lang="en-US" dirty="0" smtClean="0"/>
              <a:t>Acute Inflammation</a:t>
            </a:r>
            <a:endParaRPr lang="en-US" dirty="0"/>
          </a:p>
        </p:txBody>
      </p:sp>
      <p:pic>
        <p:nvPicPr>
          <p:cNvPr id="13314" name="Picture 2" descr="Inflammaging: How Inflammation &amp; Stress Prematurely Age Your Skin |  Eminence Organic Skin Ca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t="22213" r="3814" b="16185"/>
          <a:stretch/>
        </p:blipFill>
        <p:spPr bwMode="auto">
          <a:xfrm>
            <a:off x="3833037" y="1547783"/>
            <a:ext cx="4953000" cy="298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ow to Treat an Infected Ingrown Toenail - Podiatry Associates, P.A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11300" r="26641"/>
          <a:stretch/>
        </p:blipFill>
        <p:spPr bwMode="auto">
          <a:xfrm>
            <a:off x="228600" y="1518213"/>
            <a:ext cx="3252497" cy="297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55" y="4724400"/>
            <a:ext cx="1688542" cy="18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37" y="4724400"/>
            <a:ext cx="3124200" cy="192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103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6200" y="228600"/>
            <a:ext cx="8991600" cy="762000"/>
          </a:xfrm>
        </p:spPr>
        <p:txBody>
          <a:bodyPr/>
          <a:lstStyle/>
          <a:p>
            <a:r>
              <a:rPr lang="en-US" sz="3600" dirty="0" smtClean="0"/>
              <a:t>Many Sources/Causes of Ongoing Chronic Low Grade Inflammation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447800"/>
            <a:ext cx="8915400" cy="478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Viruses – Acute and Chronic  Flu, colds, CMV, Hepatitis A, B, C. </a:t>
            </a:r>
            <a:r>
              <a:rPr lang="en-US" sz="16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Coronovirus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, EBV.  </a:t>
            </a:r>
          </a:p>
          <a:p>
            <a:pPr marL="342900" indent="-342900" algn="l"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Chronic Infection, Bacteria, Tuberculosis, Parasites, Lyme Disease, STDs, Gum Disease</a:t>
            </a:r>
          </a:p>
          <a:p>
            <a:pPr marL="342900" indent="-342900" algn="l"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Injuries, overtraining, musculoskeletal Imbalance or deformities </a:t>
            </a:r>
          </a:p>
          <a:p>
            <a:pPr marL="342900" indent="-342900" algn="l">
              <a:buFontTx/>
              <a:buAutoNum type="arabicPeriod"/>
            </a:pPr>
            <a:r>
              <a:rPr lang="en-US" sz="16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Pollution, air &amp; water quality, environmental allergies, chemicals, UV Light, ?EMF</a:t>
            </a:r>
          </a:p>
          <a:p>
            <a:pPr marL="342900" indent="-342900" algn="l">
              <a:buAutoNum type="arabicPeriod"/>
            </a:pPr>
            <a:r>
              <a:rPr lang="en-US" sz="16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Diet Choices, Obesity, Visceral Fat, Stress, Smoking, Alcohol, Poor Sleep Quality</a:t>
            </a:r>
            <a:r>
              <a:rPr lang="en-US" sz="1600" dirty="0">
                <a:solidFill>
                  <a:srgbClr val="FFFF00"/>
                </a:solidFill>
                <a:latin typeface="Century Gothic" panose="020B0502020202020204" pitchFamily="34" charset="0"/>
              </a:rPr>
              <a:t>.</a:t>
            </a:r>
            <a:endParaRPr lang="en-US" sz="1600" dirty="0" smtClean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On Going Free Radical Production with Oxidative Stress</a:t>
            </a:r>
          </a:p>
          <a:p>
            <a:pPr marL="342900" indent="-342900" algn="l">
              <a:buFontTx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Auto 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Immune Disease: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Rheumatoid Arthritis, 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Crohn’s,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Ulcerative Colitis and Cancers contain lots of neutrophils which have a half life of 4hrs, They die and create a reaction that attracts more PMN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buFontTx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Metabolic Disorders: Diabetes, Gout </a:t>
            </a:r>
          </a:p>
          <a:p>
            <a:pPr marL="342900" indent="-342900" algn="l">
              <a:buFontTx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Surgical Injury and delayed healing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indent="-342900" algn="l">
              <a:buFontTx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Defective 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Autophagy: As aging cells die off they create “</a:t>
            </a:r>
            <a:r>
              <a:rPr lang="en-US" sz="16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InflammAging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”</a:t>
            </a:r>
          </a:p>
          <a:p>
            <a:pPr marL="342900" indent="-342900" algn="l">
              <a:buFontTx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Loss of Respiratory Barrier Function:  Cystic Fibrosis and 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COPD</a:t>
            </a:r>
          </a:p>
          <a:p>
            <a:pPr marL="342900" indent="-342900" algn="l">
              <a:buAutoNum type="arabicPeriod"/>
            </a:pP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Loss of Skin Barrier Function </a:t>
            </a:r>
          </a:p>
          <a:p>
            <a:pPr marL="342900" indent="-342900" algn="l">
              <a:buAutoNum type="arabicPeriod"/>
            </a:pP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Loss of Gut Barrier Function “Leaky Gut” due to Inflammatory Diet.</a:t>
            </a:r>
          </a:p>
          <a:p>
            <a:pPr marL="342900" indent="-342900" algn="l">
              <a:buAutoNum type="arabicPeriod"/>
            </a:pP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Cell Membrane Barrier Structural Abnormalities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6021572"/>
            <a:ext cx="845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  <a:hlinkClick r:id="rId3"/>
              </a:rPr>
              <a:t>Pahwa R et al Chronic Inflammation. STAT Pearls  20 Nov 20</a:t>
            </a:r>
            <a:r>
              <a:rPr lang="en-US" sz="2000" dirty="0" smtClean="0">
                <a:latin typeface="Century Gothic" panose="020B0502020202020204" pitchFamily="34" charset="0"/>
              </a:rPr>
              <a:t> 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102" y="9906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Wellness = Absence of Silent Inflammation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6374027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  <a:hlinkClick r:id="rId4"/>
              </a:rPr>
              <a:t>Francheschi et al </a:t>
            </a:r>
            <a:r>
              <a:rPr lang="en-US" sz="2000" dirty="0" err="1" smtClean="0">
                <a:latin typeface="Century Gothic" panose="020B0502020202020204" pitchFamily="34" charset="0"/>
                <a:hlinkClick r:id="rId4"/>
              </a:rPr>
              <a:t>InflammAging</a:t>
            </a:r>
            <a:r>
              <a:rPr lang="en-US" sz="2000" dirty="0" smtClean="0">
                <a:latin typeface="Century Gothic" panose="020B0502020202020204" pitchFamily="34" charset="0"/>
                <a:hlinkClick r:id="rId4"/>
              </a:rPr>
              <a:t> &amp; ‘Garb-aging”. Cell Press Mar 2017 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8" name="Picture 11" descr="Inflammation is at the root of all these problems.  Quench it with the 4 P's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926678"/>
            <a:ext cx="1028380" cy="110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94094" y="5195234"/>
            <a:ext cx="7806906" cy="97696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Kristen ITC" pitchFamily="66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61668" y="2667000"/>
            <a:ext cx="8469434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82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126" y="685800"/>
            <a:ext cx="8991600" cy="762000"/>
          </a:xfrm>
        </p:spPr>
        <p:txBody>
          <a:bodyPr/>
          <a:lstStyle/>
          <a:p>
            <a:r>
              <a:rPr lang="en-US" sz="3600" dirty="0" smtClean="0"/>
              <a:t>Goal–Resolution of Acute Inflammation without Tissue damage or Chronic Pain</a:t>
            </a:r>
            <a:br>
              <a:rPr lang="en-US" sz="3600" dirty="0" smtClean="0"/>
            </a:br>
            <a:r>
              <a:rPr lang="en-US" sz="2800" dirty="0" smtClean="0">
                <a:solidFill>
                  <a:schemeClr val="tx1"/>
                </a:solidFill>
              </a:rPr>
              <a:t>Enter Specialized Pro-Resolving 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Lipid Mediators (SPM) Created from Omega-3 Fat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7" y="2076893"/>
            <a:ext cx="7010400" cy="418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561367" y="3962400"/>
            <a:ext cx="3276600" cy="457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Kristen ITC" pitchFamily="66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6115050" y="1981200"/>
            <a:ext cx="0" cy="60960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533400" y="6286681"/>
            <a:ext cx="84582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smtClean="0">
                <a:latin typeface="Century Gothic" panose="020B0502020202020204" pitchFamily="34" charset="0"/>
                <a:hlinkClick r:id="rId4"/>
              </a:rPr>
              <a:t>Serhan CN Novel Pro-Resolving Lipid Mediators are Leads for Resolution Physiology.  Nature &amp; PMC  2011 </a:t>
            </a:r>
            <a:endParaRPr lang="en-US" sz="1800" dirty="0" smtClean="0">
              <a:latin typeface="Century Gothic" panose="020B0502020202020204" pitchFamily="34" charset="0"/>
            </a:endParaRPr>
          </a:p>
          <a:p>
            <a:pPr algn="l"/>
            <a:r>
              <a:rPr lang="en-US" sz="1800" dirty="0" smtClean="0">
                <a:latin typeface="Century Gothic" panose="020B0502020202020204" pitchFamily="34" charset="0"/>
              </a:rPr>
              <a:t> 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3046" y="2514600"/>
            <a:ext cx="1773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Omega-3s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6115050" y="2976265"/>
            <a:ext cx="4873" cy="757535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41298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67145" y="5029200"/>
            <a:ext cx="8536132" cy="1654175"/>
            <a:chOff x="180" y="3120"/>
            <a:chExt cx="4929" cy="1042"/>
          </a:xfrm>
        </p:grpSpPr>
        <p:pic>
          <p:nvPicPr>
            <p:cNvPr id="402444" name="Picture 12" descr="final_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7" y="3120"/>
              <a:ext cx="3522" cy="1042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3000"/>
                  </a:schemeClr>
                </a:gs>
                <a:gs pos="50000">
                  <a:schemeClr val="accent1">
                    <a:alpha val="92000"/>
                  </a:schemeClr>
                </a:gs>
                <a:gs pos="100000">
                  <a:schemeClr val="bg1">
                    <a:alpha val="3000"/>
                  </a:schemeClr>
                </a:gs>
              </a:gsLst>
              <a:lin ang="0" scaled="1"/>
            </a:gradFill>
          </p:spPr>
        </p:pic>
        <p:sp>
          <p:nvSpPr>
            <p:cNvPr id="53259" name="Text Box 15"/>
            <p:cNvSpPr txBox="1">
              <a:spLocks noChangeArrowheads="1"/>
            </p:cNvSpPr>
            <p:nvPr/>
          </p:nvSpPr>
          <p:spPr bwMode="auto">
            <a:xfrm>
              <a:off x="180" y="3177"/>
              <a:ext cx="1152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ClrTx/>
              </a:pPr>
              <a:r>
                <a:rPr lang="en-US" sz="20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2004 Wellness Center and Medical Spa</a:t>
              </a:r>
            </a:p>
          </p:txBody>
        </p:sp>
      </p:grpSp>
      <p:sp>
        <p:nvSpPr>
          <p:cNvPr id="53251" name="Line 16"/>
          <p:cNvSpPr>
            <a:spLocks noChangeShapeType="1"/>
          </p:cNvSpPr>
          <p:nvPr/>
        </p:nvSpPr>
        <p:spPr bwMode="auto">
          <a:xfrm>
            <a:off x="4724400" y="1676400"/>
            <a:ext cx="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eaLnBrk="0" hangingPunct="0">
              <a:spcBef>
                <a:spcPct val="0"/>
              </a:spcBef>
              <a:buClrTx/>
            </a:pPr>
            <a:endParaRPr lang="en-US" sz="160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3252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28600"/>
            <a:ext cx="11652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 Box 18"/>
          <p:cNvSpPr txBox="1">
            <a:spLocks noChangeArrowheads="1"/>
          </p:cNvSpPr>
          <p:nvPr/>
        </p:nvSpPr>
        <p:spPr bwMode="auto">
          <a:xfrm>
            <a:off x="304800" y="685800"/>
            <a:ext cx="22444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buClrTx/>
            </a:pP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Transition from Cardiothoracic Surgery to..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88966" y="2526475"/>
            <a:ext cx="8229600" cy="2503488"/>
            <a:chOff x="144" y="1536"/>
            <a:chExt cx="4752" cy="1577"/>
          </a:xfrm>
        </p:grpSpPr>
        <p:sp>
          <p:nvSpPr>
            <p:cNvPr id="53255" name="Line 21"/>
            <p:cNvSpPr>
              <a:spLocks noChangeShapeType="1"/>
            </p:cNvSpPr>
            <p:nvPr/>
          </p:nvSpPr>
          <p:spPr bwMode="auto">
            <a:xfrm>
              <a:off x="2793" y="2633"/>
              <a:ext cx="0" cy="48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buClrTx/>
              </a:pPr>
              <a:endParaRPr lang="en-US" sz="16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3256" name="Picture 22" descr="hea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96" y="1536"/>
              <a:ext cx="3300" cy="1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57" name="Text Box 23"/>
            <p:cNvSpPr txBox="1">
              <a:spLocks noChangeArrowheads="1"/>
            </p:cNvSpPr>
            <p:nvPr/>
          </p:nvSpPr>
          <p:spPr bwMode="auto">
            <a:xfrm>
              <a:off x="144" y="1680"/>
              <a:ext cx="1232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0" hangingPunct="0">
                <a:spcBef>
                  <a:spcPct val="50000"/>
                </a:spcBef>
                <a:buClrTx/>
              </a:pPr>
              <a:r>
                <a:rPr lang="en-US" sz="20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1997 Nutrition and Preventive Medicine Clinic To..</a:t>
              </a:r>
            </a:p>
          </p:txBody>
        </p:sp>
      </p:grp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8439397" y="54864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Century Gothic"/>
              </a:rPr>
              <a:t>®</a:t>
            </a:r>
            <a:endParaRPr lang="en-US" sz="2400" kern="0" dirty="0" smtClean="0">
              <a:solidFill>
                <a:srgbClr val="000000"/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4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762000"/>
          </a:xfrm>
        </p:spPr>
        <p:txBody>
          <a:bodyPr/>
          <a:lstStyle/>
          <a:p>
            <a:r>
              <a:rPr lang="en-US" dirty="0" smtClean="0"/>
              <a:t>How Can I tell If I have</a:t>
            </a:r>
            <a:br>
              <a:rPr lang="en-US" dirty="0" smtClean="0"/>
            </a:br>
            <a:r>
              <a:rPr lang="en-US" dirty="0" smtClean="0"/>
              <a:t>Silent Inflammation?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7969" y="1295400"/>
            <a:ext cx="89357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Tx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White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Blood Cell Count</a:t>
            </a:r>
          </a:p>
          <a:p>
            <a:pPr marL="342900" indent="-342900" algn="l">
              <a:buFontTx/>
              <a:buAutoNum type="arabicPeriod"/>
            </a:pPr>
            <a:r>
              <a:rPr lang="en-US" sz="16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hs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-C-Reactive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Protein (High Sensitivity 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CRP) This was lowered in the “CANTOS Study”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indent="-342900" algn="l">
              <a:buFontTx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Erythrocyte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Sedimentation 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Rate  ESR</a:t>
            </a:r>
          </a:p>
          <a:p>
            <a:pPr marL="342900" indent="-342900" algn="l"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Ferritin</a:t>
            </a:r>
          </a:p>
          <a:p>
            <a:pPr marL="342900" indent="-342900" algn="l"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Inflammatory Cytokines: IL-6, IL-1b, TNF-a, IL-18, NF-Kb (Measured Often In COVID)</a:t>
            </a:r>
          </a:p>
          <a:p>
            <a:pPr marL="342900" indent="-342900" algn="l">
              <a:buAutoNum type="arabicPeriod"/>
            </a:pP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Omega-3 Index</a:t>
            </a:r>
          </a:p>
          <a:p>
            <a:pPr marL="342900" indent="-342900" algn="l">
              <a:buFontTx/>
              <a:buAutoNum type="arabicPeriod"/>
            </a:pPr>
            <a:r>
              <a:rPr lang="en-US" sz="1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Omega-6/Omega-3 Ratio and AA/EPA Ratio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781" y="3455185"/>
            <a:ext cx="88338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Common Chronic Conditions Associated with Elevated Markers of Inflammation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Obesity, Visceral Fat, Diabetes, Auto-Immune Disease, Stress,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Poor Sleep (Sleep Apnea), Emphysema (COPD), Migraine, Neuropathy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38800" y="2057400"/>
            <a:ext cx="2744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Gothic" panose="020B0502020202020204" pitchFamily="34" charset="0"/>
              </a:rPr>
              <a:t>“Cytokine Storm”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5549" y="6172200"/>
            <a:ext cx="8458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latin typeface="Century Gothic" panose="020B0502020202020204" pitchFamily="34" charset="0"/>
                <a:hlinkClick r:id="rId3"/>
              </a:rPr>
              <a:t>Pan JI et al  Association of elevated inflammatory markers and severe COVID 19 A Meta Analysis Medicine.  (Baltimore)  2020 Nov 20</a:t>
            </a:r>
            <a:r>
              <a:rPr lang="en-US" sz="1600" dirty="0" smtClean="0">
                <a:latin typeface="Century Gothic" panose="020B0502020202020204" pitchFamily="34" charset="0"/>
              </a:rPr>
              <a:t> 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5549" y="5638800"/>
            <a:ext cx="8458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latin typeface="Century Gothic" panose="020B0502020202020204" pitchFamily="34" charset="0"/>
                <a:hlinkClick r:id="rId4"/>
              </a:rPr>
              <a:t>Vanderwall AG et al  Cytokines in Pain: Harnessing Endogenous Anti-inflammatory Signaling for Improved Pain Management.  Front </a:t>
            </a:r>
            <a:r>
              <a:rPr lang="en-US" sz="1400" dirty="0" err="1" smtClean="0">
                <a:latin typeface="Century Gothic" panose="020B0502020202020204" pitchFamily="34" charset="0"/>
                <a:hlinkClick r:id="rId4"/>
              </a:rPr>
              <a:t>Immun</a:t>
            </a:r>
            <a:r>
              <a:rPr lang="en-US" sz="1400" dirty="0" smtClean="0">
                <a:latin typeface="Century Gothic" panose="020B0502020202020204" pitchFamily="34" charset="0"/>
                <a:hlinkClick r:id="rId4"/>
              </a:rPr>
              <a:t> 23 Dec 2019</a:t>
            </a:r>
            <a:r>
              <a:rPr lang="en-US" sz="1600" dirty="0" smtClean="0">
                <a:latin typeface="Century Gothic" panose="020B0502020202020204" pitchFamily="34" charset="0"/>
              </a:rPr>
              <a:t> 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47969" y="2819400"/>
            <a:ext cx="5414631" cy="63578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Kristen ITC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907" y="5147956"/>
            <a:ext cx="8833884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Most Chronic Pain will have Elevated Markers!</a:t>
            </a:r>
            <a:endParaRPr lang="en-US" sz="2000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649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762000"/>
          </a:xfrm>
        </p:spPr>
        <p:txBody>
          <a:bodyPr/>
          <a:lstStyle/>
          <a:p>
            <a:r>
              <a:rPr lang="en-US" dirty="0" smtClean="0"/>
              <a:t>Problem – Non Resolving Inflammation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60268" y="1447800"/>
            <a:ext cx="861060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Loss of function – Fibrosis of Lung, Liver (Cirrhosis)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Loss of Structure – Acne Scaring </a:t>
            </a:r>
          </a:p>
        </p:txBody>
      </p:sp>
      <p:sp>
        <p:nvSpPr>
          <p:cNvPr id="5" name="Rectangle 4"/>
          <p:cNvSpPr/>
          <p:nvPr/>
        </p:nvSpPr>
        <p:spPr>
          <a:xfrm>
            <a:off x="-111642" y="6234453"/>
            <a:ext cx="922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latin typeface="Century Gothic" panose="020B0502020202020204" pitchFamily="34" charset="0"/>
                <a:hlinkClick r:id="rId3"/>
              </a:rPr>
              <a:t>Nathan C et al Non-Resolving Inflammation. Cell 140 6, Mar 19 2010 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470" y="2526987"/>
            <a:ext cx="8610600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“The </a:t>
            </a:r>
            <a:r>
              <a:rPr lang="en-US" sz="2800" dirty="0">
                <a:solidFill>
                  <a:srgbClr val="000099"/>
                </a:solidFill>
              </a:rPr>
              <a:t>problem with inflammation is not how often it starts, but how often it fails to subside. Perhaps no single phenomenon contributes more to the medical burden in industrialized societies than </a:t>
            </a:r>
            <a:r>
              <a:rPr lang="en-US" sz="2800" dirty="0" smtClean="0">
                <a:solidFill>
                  <a:srgbClr val="000099"/>
                </a:solidFill>
              </a:rPr>
              <a:t>non-resolving </a:t>
            </a:r>
            <a:r>
              <a:rPr lang="en-US" sz="2800" dirty="0">
                <a:solidFill>
                  <a:srgbClr val="000099"/>
                </a:solidFill>
              </a:rPr>
              <a:t>inflammation</a:t>
            </a:r>
            <a:r>
              <a:rPr lang="en-US" sz="2800" dirty="0" smtClean="0">
                <a:solidFill>
                  <a:srgbClr val="000099"/>
                </a:solidFill>
              </a:rPr>
              <a:t>.”</a:t>
            </a:r>
            <a:endParaRPr lang="en-US" sz="2800" dirty="0" smtClean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158" y="480060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This Contributes to Chronic Pain Syndromes &amp; Flare Ups!</a:t>
            </a:r>
            <a:endParaRPr lang="en-US" sz="4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5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392519" y="175688"/>
            <a:ext cx="82296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>
              <a:buClrTx/>
            </a:pPr>
            <a:r>
              <a:rPr lang="en-US" sz="4000" kern="0" dirty="0" smtClean="0"/>
              <a:t>Sources of Inflammation Loss of Skin Barrier Function</a:t>
            </a:r>
            <a:endParaRPr lang="en-US" sz="4000" kern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398" y="3129888"/>
            <a:ext cx="3097862" cy="193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2" y="3124200"/>
            <a:ext cx="2841630" cy="194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74" y="3108251"/>
            <a:ext cx="2734575" cy="190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1600200"/>
            <a:ext cx="88338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Skin Barrier –Red, Irritated, Sensitive, Dry Skin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Loss of Ceramides, fatty acids, cholesterol, squalene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More susceptible to pollutants, chemicals, allergens, bacteria</a:t>
            </a: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5181600"/>
            <a:ext cx="883388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 Don’t use harsh soaps on Body and use Ceramide Moisturizer after showering. </a:t>
            </a:r>
            <a:endParaRPr lang="en-US" sz="2800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94" name="Picture 2" descr="Rosacea | Sacramento, CA | Emil A. Tanghetti, M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03" y="838200"/>
            <a:ext cx="1055398" cy="8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0363" y="6139358"/>
            <a:ext cx="8768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  <a:hlinkClick r:id="rId6"/>
              </a:rPr>
              <a:t>Kim BE et al Significance of Skin Barrier Dysfunction in Atopic Dermatitis.  Allergy Asthma </a:t>
            </a:r>
            <a:r>
              <a:rPr lang="en-US" sz="2000" dirty="0" err="1" smtClean="0">
                <a:latin typeface="Century Gothic" panose="020B0502020202020204" pitchFamily="34" charset="0"/>
                <a:hlinkClick r:id="rId6"/>
              </a:rPr>
              <a:t>Imm</a:t>
            </a:r>
            <a:r>
              <a:rPr lang="en-US" sz="2000" dirty="0" smtClean="0">
                <a:latin typeface="Century Gothic" panose="020B0502020202020204" pitchFamily="34" charset="0"/>
                <a:hlinkClick r:id="rId6"/>
              </a:rPr>
              <a:t> Res May 2018</a:t>
            </a:r>
            <a:endParaRPr lang="en-US" sz="2000" dirty="0" smtClean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12" name="Picture 3" descr="morter_pestle_lg_clr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2519" y="5195700"/>
            <a:ext cx="819150" cy="819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66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392519" y="175688"/>
            <a:ext cx="82296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>
              <a:buClrTx/>
            </a:pPr>
            <a:r>
              <a:rPr lang="en-US" sz="4000" kern="0" dirty="0" smtClean="0"/>
              <a:t>Sources of Inflammation Loss of  Gut Barrier Function</a:t>
            </a:r>
            <a:endParaRPr lang="en-US" sz="4000" kern="0" dirty="0"/>
          </a:p>
        </p:txBody>
      </p:sp>
      <p:sp>
        <p:nvSpPr>
          <p:cNvPr id="10" name="TextBox 9"/>
          <p:cNvSpPr txBox="1"/>
          <p:nvPr/>
        </p:nvSpPr>
        <p:spPr>
          <a:xfrm>
            <a:off x="17720" y="1524000"/>
            <a:ext cx="914400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Gut Barrier – Diarrhea, Constipation, Pain, Bloating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“Leaky Gut” due to Loss of protective mucus layer, good/diverse bacteria &amp; disruption of tight Junctions allow endotoxins and food particles to enter our blood and this causes inflammation. </a:t>
            </a: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0024" y="5328310"/>
            <a:ext cx="883388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 Anti-Inflammatory Diet, Fiber, Probiotics, Fermented Foods, Polyphenols, Prebiotics, Less Alcohol</a:t>
            </a:r>
            <a:endParaRPr lang="en-US" sz="2400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386" name="Picture 2" descr="https://marlin-prod.literatumonline.com/cms/attachment/316f2071-a5f7-4dc3-bad5-224974127a81/fx1_lr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44" b="10942"/>
          <a:stretch/>
        </p:blipFill>
        <p:spPr bwMode="auto">
          <a:xfrm>
            <a:off x="327837" y="3124200"/>
            <a:ext cx="415700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599" y="6172200"/>
            <a:ext cx="8458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smtClean="0">
                <a:latin typeface="Century Gothic" panose="020B0502020202020204" pitchFamily="34" charset="0"/>
                <a:hlinkClick r:id="rId3"/>
              </a:rPr>
              <a:t>Wells JM et al Homeostasis of the gut barrier and potential biomarkers.    Am J </a:t>
            </a:r>
            <a:r>
              <a:rPr lang="en-US" sz="1800" dirty="0" err="1" smtClean="0">
                <a:latin typeface="Century Gothic" panose="020B0502020202020204" pitchFamily="34" charset="0"/>
                <a:hlinkClick r:id="rId3"/>
              </a:rPr>
              <a:t>Physiol</a:t>
            </a:r>
            <a:r>
              <a:rPr lang="en-US" sz="1800" dirty="0" smtClean="0">
                <a:latin typeface="Century Gothic" panose="020B0502020202020204" pitchFamily="34" charset="0"/>
                <a:hlinkClick r:id="rId3"/>
              </a:rPr>
              <a:t> </a:t>
            </a:r>
            <a:r>
              <a:rPr lang="en-US" sz="1800" dirty="0" err="1" smtClean="0">
                <a:latin typeface="Century Gothic" panose="020B0502020202020204" pitchFamily="34" charset="0"/>
                <a:hlinkClick r:id="rId3"/>
              </a:rPr>
              <a:t>Gastrointest</a:t>
            </a:r>
            <a:r>
              <a:rPr lang="en-US" sz="1800" dirty="0" smtClean="0">
                <a:latin typeface="Century Gothic" panose="020B0502020202020204" pitchFamily="34" charset="0"/>
                <a:hlinkClick r:id="rId3"/>
              </a:rPr>
              <a:t> Liver Phys  2017 Mar 1; 312(3)</a:t>
            </a:r>
            <a:endParaRPr lang="en-US" sz="1800" dirty="0" smtClean="0">
              <a:latin typeface="Century Gothic" panose="020B0502020202020204" pitchFamily="34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20" y="3097628"/>
            <a:ext cx="4399763" cy="208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8899ffda-2ded-4567-add1-e8d8a7c90fc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763" y="971358"/>
            <a:ext cx="1154756" cy="71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Inflammation is at the root of all these problems.  Quench it with the 4 P's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592" y="854867"/>
            <a:ext cx="677999" cy="73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morter_pestle_lg_clr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0024" y="5328310"/>
            <a:ext cx="819150" cy="819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768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381000"/>
            <a:ext cx="8801100" cy="762000"/>
          </a:xfrm>
        </p:spPr>
        <p:txBody>
          <a:bodyPr/>
          <a:lstStyle/>
          <a:p>
            <a:r>
              <a:rPr lang="en-US" dirty="0" smtClean="0"/>
              <a:t>Cell Membrane – Another</a:t>
            </a:r>
            <a:br>
              <a:rPr lang="en-US" dirty="0" smtClean="0"/>
            </a:br>
            <a:r>
              <a:rPr lang="en-US" dirty="0" smtClean="0"/>
              <a:t>Critical Barrier to Keep Healthy</a:t>
            </a:r>
            <a:endParaRPr lang="en-US" dirty="0"/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342900" y="1524000"/>
            <a:ext cx="845820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Membrane/Structural Fat:  60-70% of a Cell Membrane is composed of Fat.  </a:t>
            </a: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Very 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important fat..</a:t>
            </a:r>
          </a:p>
        </p:txBody>
      </p:sp>
      <p:pic>
        <p:nvPicPr>
          <p:cNvPr id="13824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/>
          <a:stretch>
            <a:fillRect/>
          </a:stretch>
        </p:blipFill>
        <p:spPr bwMode="auto">
          <a:xfrm>
            <a:off x="4381500" y="2732792"/>
            <a:ext cx="4419600" cy="2719388"/>
          </a:xfrm>
          <a:prstGeom prst="rect">
            <a:avLst/>
          </a:prstGeom>
          <a:solidFill>
            <a:srgbClr val="000099"/>
          </a:solidFill>
          <a:ln w="12700">
            <a:solidFill>
              <a:srgbClr val="0000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2" y="2768750"/>
            <a:ext cx="4116547" cy="264145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8253" name="Group 13"/>
          <p:cNvGrpSpPr>
            <a:grpSpLocks/>
          </p:cNvGrpSpPr>
          <p:nvPr/>
        </p:nvGrpSpPr>
        <p:grpSpPr bwMode="auto">
          <a:xfrm>
            <a:off x="5943600" y="4648199"/>
            <a:ext cx="3352800" cy="1868488"/>
            <a:chOff x="3744" y="2787"/>
            <a:chExt cx="2112" cy="1177"/>
          </a:xfrm>
        </p:grpSpPr>
        <p:sp>
          <p:nvSpPr>
            <p:cNvPr id="138249" name="Text Box 9"/>
            <p:cNvSpPr txBox="1">
              <a:spLocks noChangeArrowheads="1"/>
            </p:cNvSpPr>
            <p:nvPr/>
          </p:nvSpPr>
          <p:spPr bwMode="auto">
            <a:xfrm>
              <a:off x="3744" y="3673"/>
              <a:ext cx="211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Membrane Proteins</a:t>
              </a:r>
            </a:p>
          </p:txBody>
        </p:sp>
        <p:sp>
          <p:nvSpPr>
            <p:cNvPr id="138250" name="Line 10"/>
            <p:cNvSpPr>
              <a:spLocks noChangeShapeType="1"/>
            </p:cNvSpPr>
            <p:nvPr/>
          </p:nvSpPr>
          <p:spPr bwMode="auto">
            <a:xfrm flipV="1">
              <a:off x="4704" y="2787"/>
              <a:ext cx="96" cy="86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38252" name="Group 12"/>
          <p:cNvGrpSpPr>
            <a:grpSpLocks/>
          </p:cNvGrpSpPr>
          <p:nvPr/>
        </p:nvGrpSpPr>
        <p:grpSpPr bwMode="auto">
          <a:xfrm>
            <a:off x="3276600" y="4419601"/>
            <a:ext cx="3200400" cy="1968501"/>
            <a:chOff x="2064" y="2784"/>
            <a:chExt cx="2016" cy="1240"/>
          </a:xfrm>
        </p:grpSpPr>
        <p:sp>
          <p:nvSpPr>
            <p:cNvPr id="138248" name="Text Box 8"/>
            <p:cNvSpPr txBox="1">
              <a:spLocks noChangeArrowheads="1"/>
            </p:cNvSpPr>
            <p:nvPr/>
          </p:nvSpPr>
          <p:spPr bwMode="auto">
            <a:xfrm>
              <a:off x="2064" y="3501"/>
              <a:ext cx="1680" cy="523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99"/>
                  </a:solidFill>
                  <a:latin typeface="Century Gothic" panose="020B0502020202020204" pitchFamily="34" charset="0"/>
                </a:rPr>
                <a:t>Membrane </a:t>
              </a:r>
              <a:r>
                <a:rPr lang="en-US" sz="2400" dirty="0" smtClean="0">
                  <a:solidFill>
                    <a:srgbClr val="000099"/>
                  </a:solidFill>
                  <a:latin typeface="Century Gothic" panose="020B0502020202020204" pitchFamily="34" charset="0"/>
                </a:rPr>
                <a:t>Fat</a:t>
              </a:r>
              <a:r>
                <a:rPr lang="en-US" sz="2400" dirty="0">
                  <a:solidFill>
                    <a:srgbClr val="000099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400" dirty="0" smtClean="0">
                  <a:solidFill>
                    <a:srgbClr val="000099"/>
                  </a:solidFill>
                  <a:latin typeface="Century Gothic" panose="020B0502020202020204" pitchFamily="34" charset="0"/>
                </a:rPr>
                <a:t>“Phospholipids’</a:t>
              </a:r>
            </a:p>
          </p:txBody>
        </p:sp>
        <p:sp>
          <p:nvSpPr>
            <p:cNvPr id="138251" name="Line 11"/>
            <p:cNvSpPr>
              <a:spLocks noChangeShapeType="1"/>
            </p:cNvSpPr>
            <p:nvPr/>
          </p:nvSpPr>
          <p:spPr bwMode="auto">
            <a:xfrm flipV="1">
              <a:off x="3744" y="2784"/>
              <a:ext cx="336" cy="7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40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607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 descr="\\MARKETING\pscans\Images\20180723130749270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8" b="15299"/>
          <a:stretch/>
        </p:blipFill>
        <p:spPr bwMode="auto">
          <a:xfrm>
            <a:off x="990600" y="281763"/>
            <a:ext cx="5675834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914400" y="4989807"/>
            <a:ext cx="7315200" cy="1754326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solidFill>
                  <a:srgbClr val="000099"/>
                </a:solidFill>
              </a:rPr>
              <a:t>Take Away:  If You “Fix” or  “Restructure” Cell Membranes, a lot of things get better!!</a:t>
            </a:r>
            <a:endParaRPr lang="en-US" sz="3600" dirty="0">
              <a:solidFill>
                <a:srgbClr val="0000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2833" y="19050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Workshop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 attended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In 1997</a:t>
            </a: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62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304800"/>
            <a:ext cx="8801100" cy="762000"/>
          </a:xfrm>
        </p:spPr>
        <p:txBody>
          <a:bodyPr/>
          <a:lstStyle/>
          <a:p>
            <a:r>
              <a:rPr lang="en-US" dirty="0" smtClean="0"/>
              <a:t>Cell Membrane – Another</a:t>
            </a:r>
            <a:br>
              <a:rPr lang="en-US" dirty="0" smtClean="0"/>
            </a:br>
            <a:r>
              <a:rPr lang="en-US" dirty="0" smtClean="0"/>
              <a:t>Critical Barrier to Keep Healthy</a:t>
            </a:r>
            <a:endParaRPr lang="en-US" dirty="0"/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342900" y="1295400"/>
            <a:ext cx="845820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Membrane/Structural Fat:  60-70% of a Cell Membrane is composed of Fat.  </a:t>
            </a: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Very 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important fat..</a:t>
            </a:r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6278528" y="2405180"/>
            <a:ext cx="2667000" cy="4144724"/>
          </a:xfrm>
          <a:prstGeom prst="rect">
            <a:avLst/>
          </a:prstGeom>
          <a:solidFill>
            <a:srgbClr val="FFFF00"/>
          </a:solidFill>
          <a:ln>
            <a:solidFill>
              <a:srgbClr val="000099"/>
            </a:solidFill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Some of the fat we eat ends up in our cell membranes</a:t>
            </a: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2000"/>
              </a:lnSpc>
              <a:spcBef>
                <a:spcPct val="50000"/>
              </a:spcBef>
            </a:pPr>
            <a:r>
              <a:rPr lang="en-US" sz="24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We Need 8-12%</a:t>
            </a:r>
          </a:p>
          <a:p>
            <a:pPr>
              <a:lnSpc>
                <a:spcPts val="2000"/>
              </a:lnSpc>
              <a:spcBef>
                <a:spcPct val="50000"/>
              </a:spcBef>
            </a:pPr>
            <a:r>
              <a:rPr lang="en-US" sz="24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Of that Fat to be</a:t>
            </a:r>
          </a:p>
          <a:p>
            <a:pPr>
              <a:lnSpc>
                <a:spcPts val="2000"/>
              </a:lnSpc>
              <a:spcBef>
                <a:spcPct val="50000"/>
              </a:spcBef>
            </a:pPr>
            <a:r>
              <a:rPr lang="en-US" sz="24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Omega-3s</a:t>
            </a:r>
          </a:p>
          <a:p>
            <a:pPr>
              <a:lnSpc>
                <a:spcPts val="2000"/>
              </a:lnSpc>
              <a:spcBef>
                <a:spcPct val="50000"/>
              </a:spcBef>
            </a:pPr>
            <a:r>
              <a:rPr lang="en-US" sz="24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EPA + DHA or</a:t>
            </a:r>
          </a:p>
          <a:p>
            <a:pPr>
              <a:lnSpc>
                <a:spcPts val="2000"/>
              </a:lnSpc>
              <a:spcBef>
                <a:spcPct val="50000"/>
              </a:spcBef>
            </a:pPr>
            <a:r>
              <a:rPr lang="en-US" sz="24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Omega-3 Index</a:t>
            </a:r>
            <a:endParaRPr lang="en-US" sz="2400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7824" y="2286000"/>
            <a:ext cx="5465136" cy="4214433"/>
            <a:chOff x="592039" y="1350335"/>
            <a:chExt cx="6442166" cy="5131354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6" t="9672" r="3436"/>
            <a:stretch/>
          </p:blipFill>
          <p:spPr bwMode="auto">
            <a:xfrm>
              <a:off x="592039" y="1350335"/>
              <a:ext cx="6442166" cy="4646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7" r="3363" b="93969"/>
            <a:stretch/>
          </p:blipFill>
          <p:spPr bwMode="auto">
            <a:xfrm>
              <a:off x="592039" y="5055247"/>
              <a:ext cx="6442166" cy="455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" t="81128" r="3360"/>
            <a:stretch/>
          </p:blipFill>
          <p:spPr bwMode="auto">
            <a:xfrm>
              <a:off x="592039" y="5511000"/>
              <a:ext cx="6442166" cy="97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914400" y="4724400"/>
            <a:ext cx="1790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EPA &amp; DHA </a:t>
            </a:r>
            <a:endParaRPr lang="en-US" sz="1800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438400" y="4724400"/>
            <a:ext cx="2057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Vegetable Oils</a:t>
            </a:r>
            <a:endParaRPr lang="en-US" sz="1800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965792" y="5516038"/>
            <a:ext cx="2514600" cy="45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Olive Oil, Avocado, Almonds</a:t>
            </a:r>
            <a:endParaRPr lang="en-US" sz="1800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3483936" y="5486400"/>
            <a:ext cx="279459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Much of the Fat we Eat!</a:t>
            </a:r>
            <a:r>
              <a:rPr lang="en-US" sz="1800" dirty="0">
                <a:solidFill>
                  <a:srgbClr val="000099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Eggs, steak, dairy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447800" y="4431268"/>
            <a:ext cx="2743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Essential Fatty Acids</a:t>
            </a:r>
            <a:endParaRPr lang="en-US" sz="1800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066800" y="4495800"/>
            <a:ext cx="3276600" cy="84289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Kristen ITC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6488668"/>
            <a:ext cx="6688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Clr>
                <a:srgbClr val="00FF99"/>
              </a:buClr>
            </a:pPr>
            <a:r>
              <a:rPr lang="en-US" sz="1800" dirty="0">
                <a:solidFill>
                  <a:srgbClr val="FFFFFF"/>
                </a:solidFill>
                <a:latin typeface="Century Gothic" panose="020B0502020202020204" pitchFamily="34" charset="0"/>
                <a:hlinkClick r:id="rId3"/>
              </a:rPr>
              <a:t>Omega Quant Website for Omega-3 Index Testing</a:t>
            </a:r>
            <a:endParaRPr lang="en-US" sz="18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80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sz="3200" dirty="0" smtClean="0"/>
              <a:t>How we Use Omega-6 Vs Omega-3</a:t>
            </a:r>
            <a:br>
              <a:rPr lang="en-US" sz="3200" dirty="0" smtClean="0"/>
            </a:br>
            <a:r>
              <a:rPr lang="en-US" sz="3200" dirty="0" smtClean="0"/>
              <a:t>Metabolism Simplified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1117937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Too Much Omega-6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Vegetable Oils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Linoleic Acid</a:t>
            </a: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600" y="1167908"/>
            <a:ext cx="3810000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Too Little Omega-3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Alpha Linoleic Acid (Flax Oil)</a:t>
            </a: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071578" y="2183571"/>
            <a:ext cx="0" cy="68360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85800" y="2924837"/>
            <a:ext cx="2971800" cy="35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Arachidonic Acid -</a:t>
            </a:r>
            <a:r>
              <a:rPr lang="en-US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AA</a:t>
            </a:r>
            <a:endParaRPr lang="en-US" sz="16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083095" y="3356565"/>
            <a:ext cx="11519" cy="38476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62000" y="3733800"/>
            <a:ext cx="2971800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Prostaglandins PGF2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Leukotrienes  LTB4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108791" y="4419600"/>
            <a:ext cx="0" cy="76953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Explosion 1 8"/>
          <p:cNvSpPr/>
          <p:nvPr/>
        </p:nvSpPr>
        <p:spPr bwMode="auto">
          <a:xfrm>
            <a:off x="762000" y="4724400"/>
            <a:ext cx="2650166" cy="1877977"/>
          </a:xfrm>
          <a:prstGeom prst="irregularSeal1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Initiate Inflammation</a:t>
            </a:r>
          </a:p>
          <a:p>
            <a:pPr marL="0" marR="0" indent="0" algn="ctr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</a:pPr>
            <a:r>
              <a:rPr lang="en-US" sz="1400" dirty="0" smtClean="0">
                <a:latin typeface="Century Gothic" panose="020B0502020202020204" pitchFamily="34" charset="0"/>
              </a:rPr>
              <a:t>NF-kB, TNF-a</a:t>
            </a:r>
          </a:p>
          <a:p>
            <a:pPr marL="0" marR="0" indent="0" algn="ctr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IL-1b,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 IL-6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5791200" y="1781837"/>
            <a:ext cx="14178" cy="50416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5805377" y="2648169"/>
            <a:ext cx="0" cy="76953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5538678" y="3810000"/>
            <a:ext cx="280878" cy="43991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3485707" y="4292590"/>
            <a:ext cx="5048693" cy="682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Specialized Pro-Resolving Mediators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Resolvins, Protectins, Marisens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53918" y="2817980"/>
            <a:ext cx="1100470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Fish 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Oil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4800" y="2317897"/>
            <a:ext cx="365760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0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Eicasapentanoic</a:t>
            </a: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Acid -</a:t>
            </a:r>
            <a:r>
              <a:rPr lang="en-US" sz="2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EPA</a:t>
            </a:r>
            <a:endParaRPr lang="en-US" sz="16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23660" y="3427670"/>
            <a:ext cx="365760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0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Docosahexanoic</a:t>
            </a:r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Acid- DHA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4114800" y="2286000"/>
            <a:ext cx="3657600" cy="1490484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</a:pPr>
            <a:endParaRPr kumimoji="0" lang="en-US" sz="60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Kristen ITC" pitchFamily="66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>
            <a:off x="7781260" y="3169557"/>
            <a:ext cx="372140" cy="1045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5835505" y="3810000"/>
            <a:ext cx="366822" cy="43991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5968411" y="4990657"/>
            <a:ext cx="0" cy="80054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H="1">
            <a:off x="3485708" y="5791200"/>
            <a:ext cx="2496879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3600895" y="5871864"/>
            <a:ext cx="5257800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000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Inflammation, heals, 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000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restores structure and function </a:t>
            </a:r>
            <a:endParaRPr lang="en-US" sz="1600" i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9351" y="6448488"/>
            <a:ext cx="8305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Clr>
                <a:srgbClr val="00FF99"/>
              </a:buClr>
            </a:pPr>
            <a:r>
              <a:rPr lang="en-US" sz="14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3"/>
              </a:rPr>
              <a:t>Ko GD et al Omega-3 Fatty Acids and Neuropathic Pain Practical Pain Management  2008</a:t>
            </a:r>
            <a:endParaRPr lang="en-US" sz="14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60" y="2654831"/>
            <a:ext cx="1677284" cy="654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3266" y="2762733"/>
            <a:ext cx="1415851" cy="53701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267176" y="5029200"/>
            <a:ext cx="2527007" cy="861774"/>
          </a:xfrm>
          <a:prstGeom prst="rect">
            <a:avLst/>
          </a:prstGeom>
          <a:solidFill>
            <a:srgbClr val="FFFF00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We can Measure   Total EPA+ DHA and AA/EPA Ratio</a:t>
            </a:r>
            <a:endParaRPr lang="en-US" sz="1600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44023" y="5365403"/>
            <a:ext cx="14430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474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6" y="762000"/>
            <a:ext cx="859714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989674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smtClean="0">
                <a:latin typeface="Century Gothic" panose="020B0502020202020204" pitchFamily="34" charset="0"/>
                <a:hlinkClick r:id="rId3"/>
              </a:rPr>
              <a:t>Markworth JF  Emerging roles of pro-resolving Mediators in Immunological and adaptive responses to exercise Ex </a:t>
            </a:r>
            <a:r>
              <a:rPr lang="en-US" sz="1800" dirty="0" err="1" smtClean="0">
                <a:latin typeface="Century Gothic" panose="020B0502020202020204" pitchFamily="34" charset="0"/>
                <a:hlinkClick r:id="rId3"/>
              </a:rPr>
              <a:t>Imm</a:t>
            </a:r>
            <a:r>
              <a:rPr lang="en-US" sz="1800" dirty="0" smtClean="0">
                <a:latin typeface="Century Gothic" panose="020B0502020202020204" pitchFamily="34" charset="0"/>
                <a:hlinkClick r:id="rId3"/>
              </a:rPr>
              <a:t> Rev 2016 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3314700"/>
            <a:ext cx="297180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Most of Us Don’t Have Enough Omega 3 in Cell Membranes to Enable Resolution Phase to Occur!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152400"/>
            <a:ext cx="82296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buClrTx/>
            </a:pPr>
            <a:r>
              <a:rPr lang="en-US" sz="3200" kern="0" dirty="0" smtClean="0"/>
              <a:t>Deficient Omega-3 for Resolution?</a:t>
            </a:r>
            <a:endParaRPr lang="en-US" sz="32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2895600"/>
            <a:ext cx="1295400" cy="33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INITIATION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2874819"/>
            <a:ext cx="1295400" cy="33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RESOLUTION</a:t>
            </a:r>
          </a:p>
        </p:txBody>
      </p:sp>
      <p:pic>
        <p:nvPicPr>
          <p:cNvPr id="8" name="Picture 3" descr="morter_pestle_lg_cl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33875" y="1828800"/>
            <a:ext cx="914400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996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6"/>
          <a:stretch/>
        </p:blipFill>
        <p:spPr bwMode="auto">
          <a:xfrm>
            <a:off x="342014" y="1223319"/>
            <a:ext cx="5649228" cy="438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HD O3 chart Harris OmegaQua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9"/>
          <a:stretch/>
        </p:blipFill>
        <p:spPr bwMode="auto">
          <a:xfrm>
            <a:off x="6101315" y="3166717"/>
            <a:ext cx="2862263" cy="238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450" y="1066800"/>
            <a:ext cx="2684980" cy="122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0112" y="228600"/>
            <a:ext cx="82296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buClrTx/>
            </a:pPr>
            <a:r>
              <a:rPr lang="en-US" sz="3200" kern="0" dirty="0" smtClean="0"/>
              <a:t>Omega-3 Index Status Worldwide</a:t>
            </a:r>
            <a:endParaRPr lang="en-US" sz="3200" kern="0" dirty="0"/>
          </a:p>
        </p:txBody>
      </p:sp>
      <p:sp>
        <p:nvSpPr>
          <p:cNvPr id="2" name="Rectangle 1"/>
          <p:cNvSpPr/>
          <p:nvPr/>
        </p:nvSpPr>
        <p:spPr>
          <a:xfrm>
            <a:off x="533400" y="6182025"/>
            <a:ext cx="8513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smtClean="0">
                <a:latin typeface="Century Gothic" panose="020B0502020202020204" pitchFamily="34" charset="0"/>
                <a:hlinkClick r:id="rId5"/>
              </a:rPr>
              <a:t>Stark KD et al Global Survey of the omega-3 fatty acids, DHA and EPA in the blood stream </a:t>
            </a:r>
            <a:r>
              <a:rPr lang="en-US" sz="1800" smtClean="0">
                <a:latin typeface="Century Gothic" panose="020B0502020202020204" pitchFamily="34" charset="0"/>
                <a:hlinkClick r:id="rId5"/>
              </a:rPr>
              <a:t>of healthy </a:t>
            </a:r>
            <a:r>
              <a:rPr lang="en-US" sz="1800" dirty="0" smtClean="0">
                <a:latin typeface="Century Gothic" panose="020B0502020202020204" pitchFamily="34" charset="0"/>
                <a:hlinkClick r:id="rId5"/>
              </a:rPr>
              <a:t>adults.  </a:t>
            </a:r>
            <a:r>
              <a:rPr lang="en-US" sz="1800" dirty="0" err="1" smtClean="0">
                <a:latin typeface="Century Gothic" panose="020B0502020202020204" pitchFamily="34" charset="0"/>
                <a:hlinkClick r:id="rId5"/>
              </a:rPr>
              <a:t>Prog</a:t>
            </a:r>
            <a:r>
              <a:rPr lang="en-US" sz="1800" dirty="0" smtClean="0">
                <a:latin typeface="Century Gothic" panose="020B0502020202020204" pitchFamily="34" charset="0"/>
                <a:hlinkClick r:id="rId5"/>
              </a:rPr>
              <a:t> Lipid Res Jul 2016 Vol 63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07" y="3059395"/>
            <a:ext cx="769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USA &lt;4%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0579" y="4982359"/>
            <a:ext cx="2399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8-12% Optimal</a:t>
            </a:r>
          </a:p>
        </p:txBody>
      </p:sp>
    </p:spTree>
    <p:extLst>
      <p:ext uri="{BB962C8B-B14F-4D97-AF65-F5344CB8AC3E}">
        <p14:creationId xmlns:p14="http://schemas.microsoft.com/office/powerpoint/2010/main" val="296588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239000" cy="1524000"/>
          </a:xfrm>
        </p:spPr>
        <p:txBody>
          <a:bodyPr/>
          <a:lstStyle/>
          <a:p>
            <a:pPr eaLnBrk="1" hangingPunct="1"/>
            <a:r>
              <a:rPr lang="en-US" sz="4800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What People are Really Saying to Us!</a:t>
            </a:r>
            <a:endParaRPr lang="en-US" sz="3200" dirty="0" smtClean="0">
              <a:latin typeface="Century Gothic" panose="020B0502020202020204" pitchFamily="34" charset="0"/>
            </a:endParaRP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2057400" y="6096000"/>
            <a:ext cx="50292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2400">
                <a:solidFill>
                  <a:schemeClr val="tx1"/>
                </a:solidFill>
                <a:latin typeface="Arial" pitchFamily="34" charset="0"/>
                <a:hlinkClick r:id="rId3"/>
              </a:rPr>
              <a:t>http://www.insideoutsidespa.com</a:t>
            </a:r>
            <a:r>
              <a:rPr lang="en-US" sz="240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1524740" name="Picture 4" descr="final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0"/>
            <a:ext cx="5867400" cy="1735138"/>
          </a:xfrm>
          <a:prstGeom prst="rect">
            <a:avLst/>
          </a:prstGeom>
          <a:gradFill rotWithShape="1">
            <a:gsLst>
              <a:gs pos="0">
                <a:schemeClr val="bg1">
                  <a:alpha val="3000"/>
                </a:schemeClr>
              </a:gs>
              <a:gs pos="50000">
                <a:schemeClr val="accent1">
                  <a:alpha val="92000"/>
                </a:schemeClr>
              </a:gs>
              <a:gs pos="100000">
                <a:schemeClr val="bg1">
                  <a:alpha val="3000"/>
                </a:schemeClr>
              </a:gs>
            </a:gsLst>
            <a:lin ang="0" scaled="1"/>
          </a:gradFill>
        </p:spPr>
      </p:pic>
      <p:sp>
        <p:nvSpPr>
          <p:cNvPr id="15247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352800"/>
            <a:ext cx="8001000" cy="152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 smtClean="0">
                <a:solidFill>
                  <a:srgbClr val="FF0000"/>
                </a:solidFill>
                <a:latin typeface="Kristen ITC" pitchFamily="66" charset="0"/>
              </a:rPr>
              <a:t>“I want help with all the Major Health Issues facing me today and I want to look and feel better.”</a:t>
            </a:r>
          </a:p>
        </p:txBody>
      </p:sp>
      <p:sp>
        <p:nvSpPr>
          <p:cNvPr id="1524742" name="Rectangle 6"/>
          <p:cNvSpPr>
            <a:spLocks noChangeArrowheads="1"/>
          </p:cNvSpPr>
          <p:nvPr/>
        </p:nvSpPr>
        <p:spPr bwMode="auto">
          <a:xfrm>
            <a:off x="457200" y="5105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FFFF00"/>
                </a:solidFill>
              </a:rPr>
              <a:t>“I </a:t>
            </a:r>
            <a:r>
              <a:rPr lang="en-US" sz="3600" dirty="0">
                <a:solidFill>
                  <a:srgbClr val="FFFF00"/>
                </a:solidFill>
              </a:rPr>
              <a:t>have “NO IDEA” how to do this</a:t>
            </a:r>
            <a:r>
              <a:rPr lang="en-US" sz="3600" dirty="0" smtClean="0">
                <a:solidFill>
                  <a:srgbClr val="FFFF00"/>
                </a:solidFill>
              </a:rPr>
              <a:t>!”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229475" y="5334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Century Gothic"/>
              </a:rPr>
              <a:t>®</a:t>
            </a:r>
            <a:endParaRPr lang="en-US" sz="2400" kern="0" dirty="0" smtClean="0">
              <a:solidFill>
                <a:srgbClr val="000000"/>
              </a:solidFill>
              <a:latin typeface="Kristen IT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omegaquant.com/wp-content/uploads/2020/12/Clamshell-mockup-Omega3-plu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3" t="14425" r="13628" b="22795"/>
          <a:stretch/>
        </p:blipFill>
        <p:spPr bwMode="auto">
          <a:xfrm>
            <a:off x="457200" y="2838893"/>
            <a:ext cx="4477075" cy="331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3530" y="6330285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entury Gothic" panose="020B0502020202020204" pitchFamily="34" charset="0"/>
                <a:hlinkClick r:id="rId3"/>
              </a:rPr>
              <a:t>Omega Quant Omega-3 Index Testing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buClrTx/>
            </a:pPr>
            <a:r>
              <a:rPr lang="en-US" sz="3200" kern="0" dirty="0" smtClean="0"/>
              <a:t>Omega-3 Index Testing</a:t>
            </a:r>
          </a:p>
          <a:p>
            <a:pPr>
              <a:buClrTx/>
            </a:pPr>
            <a:r>
              <a:rPr lang="en-US" sz="3200" kern="0" dirty="0" smtClean="0"/>
              <a:t>Simple At Home Testing</a:t>
            </a:r>
            <a:endParaRPr lang="en-US" sz="3200" kern="0" dirty="0"/>
          </a:p>
        </p:txBody>
      </p:sp>
      <p:pic>
        <p:nvPicPr>
          <p:cNvPr id="4098" name="Picture 2" descr="https://omegaquant.com/wp-content/uploads/2020/11/lancing-finger-Blue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63702"/>
            <a:ext cx="2816225" cy="199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4" b="7887"/>
          <a:stretch/>
        </p:blipFill>
        <p:spPr bwMode="auto">
          <a:xfrm>
            <a:off x="171125" y="1178442"/>
            <a:ext cx="5334000" cy="148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61014"/>
            <a:ext cx="3048000" cy="112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6756" y="2919811"/>
            <a:ext cx="1539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$100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5006846"/>
            <a:ext cx="2399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Many Doctors are doing this testing as part of your yearly Lab Work!</a:t>
            </a:r>
          </a:p>
        </p:txBody>
      </p:sp>
    </p:spTree>
    <p:extLst>
      <p:ext uri="{BB962C8B-B14F-4D97-AF65-F5344CB8AC3E}">
        <p14:creationId xmlns:p14="http://schemas.microsoft.com/office/powerpoint/2010/main" val="25579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76200"/>
            <a:ext cx="8229600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buClrTx/>
            </a:pPr>
            <a:r>
              <a:rPr lang="en-US" sz="3200" kern="0" dirty="0" smtClean="0"/>
              <a:t>Omega-3 Index Results Typical Client</a:t>
            </a:r>
            <a:endParaRPr lang="en-US" sz="3200" kern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" y="4008438"/>
            <a:ext cx="8229600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buClrTx/>
            </a:pPr>
            <a:r>
              <a:rPr lang="en-US" sz="2800" kern="0" dirty="0" smtClean="0"/>
              <a:t>Dr. Christian Omega 3 Index</a:t>
            </a:r>
            <a:endParaRPr lang="en-US" sz="2800" kern="0" dirty="0"/>
          </a:p>
        </p:txBody>
      </p:sp>
      <p:pic>
        <p:nvPicPr>
          <p:cNvPr id="7" name="Picture 4" descr="C:\Users\CBC\Dropbox\A_CBC_Omega_Labs\cbc-o3-inde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1"/>
          <a:stretch/>
        </p:blipFill>
        <p:spPr bwMode="auto">
          <a:xfrm>
            <a:off x="838201" y="4497572"/>
            <a:ext cx="6781800" cy="22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53" r="79511" b="34233"/>
          <a:stretch/>
        </p:blipFill>
        <p:spPr bwMode="auto">
          <a:xfrm>
            <a:off x="861238" y="2057400"/>
            <a:ext cx="1394636" cy="56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38201" y="762000"/>
            <a:ext cx="6798627" cy="3299476"/>
            <a:chOff x="838201" y="762000"/>
            <a:chExt cx="6798627" cy="3299476"/>
          </a:xfrm>
        </p:grpSpPr>
        <p:pic>
          <p:nvPicPr>
            <p:cNvPr id="1028" name="Picture 4" descr="C:\Users\CBC\Dropbox\A_CBC_Omega_Labs\cbc-o3-index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1" y="762000"/>
              <a:ext cx="6798627" cy="3150637"/>
            </a:xfrm>
            <a:prstGeom prst="rect">
              <a:avLst/>
            </a:prstGeom>
            <a:solidFill>
              <a:schemeClr val="tx1"/>
            </a:solidFill>
            <a:extLst/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84"/>
            <a:stretch/>
          </p:blipFill>
          <p:spPr bwMode="auto">
            <a:xfrm>
              <a:off x="838202" y="1981200"/>
              <a:ext cx="6781800" cy="20802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/>
          </p:spPr>
        </p:pic>
        <p:sp>
          <p:nvSpPr>
            <p:cNvPr id="9" name="TextBox 8"/>
            <p:cNvSpPr txBox="1"/>
            <p:nvPr/>
          </p:nvSpPr>
          <p:spPr>
            <a:xfrm>
              <a:off x="894907" y="1613920"/>
              <a:ext cx="1729562" cy="122495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%EPA+%DHA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Red Blood Cell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Membrane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8-12% Optimal</a:t>
              </a:r>
              <a:endParaRPr lang="en-US" sz="1600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636827" y="2688610"/>
            <a:ext cx="1507173" cy="2049792"/>
          </a:xfrm>
          <a:prstGeom prst="rect">
            <a:avLst/>
          </a:prstGeom>
          <a:solidFill>
            <a:srgbClr val="FFFF00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3-4 </a:t>
            </a:r>
          </a:p>
          <a:p>
            <a:r>
              <a:rPr lang="en-US" sz="20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Months</a:t>
            </a:r>
          </a:p>
          <a:p>
            <a:r>
              <a:rPr lang="en-US" sz="20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2.5-3gm</a:t>
            </a:r>
          </a:p>
          <a:p>
            <a:r>
              <a:rPr lang="en-US" sz="20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EPA+DHA</a:t>
            </a:r>
          </a:p>
          <a:p>
            <a:r>
              <a:rPr lang="en-US" sz="16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Diet or       Supplements</a:t>
            </a:r>
            <a:endParaRPr lang="en-US" sz="1600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7315200" y="2341572"/>
            <a:ext cx="0" cy="2840028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Picture 3" descr="morter_pestle_lg_cl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37988" y="1806595"/>
            <a:ext cx="819150" cy="819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35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76200"/>
            <a:ext cx="8229600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buClrTx/>
            </a:pPr>
            <a:r>
              <a:rPr lang="en-US" sz="3200" kern="0" dirty="0" smtClean="0"/>
              <a:t>Omega Ratio Results Typical Client</a:t>
            </a:r>
            <a:endParaRPr lang="en-US" sz="3200" kern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2391" y="4165200"/>
            <a:ext cx="8229600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buClrTx/>
            </a:pPr>
            <a:r>
              <a:rPr lang="en-US" sz="2800" kern="0" dirty="0" smtClean="0"/>
              <a:t>Dr. Christian’s Ratios</a:t>
            </a:r>
            <a:endParaRPr lang="en-US" sz="2800" kern="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23"/>
          <a:stretch/>
        </p:blipFill>
        <p:spPr bwMode="auto">
          <a:xfrm>
            <a:off x="990600" y="4800600"/>
            <a:ext cx="6324600" cy="170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7391400" y="1814777"/>
            <a:ext cx="0" cy="3836321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up 1"/>
          <p:cNvGrpSpPr/>
          <p:nvPr/>
        </p:nvGrpSpPr>
        <p:grpSpPr>
          <a:xfrm>
            <a:off x="990600" y="609600"/>
            <a:ext cx="6555580" cy="4547817"/>
            <a:chOff x="990600" y="609600"/>
            <a:chExt cx="6555580" cy="454781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1" t="3752" r="-4561" b="-796"/>
            <a:stretch/>
          </p:blipFill>
          <p:spPr bwMode="auto">
            <a:xfrm>
              <a:off x="990600" y="609600"/>
              <a:ext cx="6555580" cy="3444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2118443"/>
              <a:ext cx="6248400" cy="1996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53" r="79511" b="34233"/>
            <a:stretch/>
          </p:blipFill>
          <p:spPr bwMode="auto">
            <a:xfrm>
              <a:off x="990600" y="1530605"/>
              <a:ext cx="1295400" cy="568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181600" y="1391064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Lot’s of Inflammation!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19400" y="4757307"/>
              <a:ext cx="3733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Much Less Inflammation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534678" y="2688610"/>
            <a:ext cx="1507173" cy="2049792"/>
          </a:xfrm>
          <a:prstGeom prst="rect">
            <a:avLst/>
          </a:prstGeom>
          <a:solidFill>
            <a:srgbClr val="FFFF00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3-4 </a:t>
            </a:r>
          </a:p>
          <a:p>
            <a:r>
              <a:rPr lang="en-US" sz="20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Months</a:t>
            </a:r>
          </a:p>
          <a:p>
            <a:r>
              <a:rPr lang="en-US" sz="20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2.5-3gm</a:t>
            </a:r>
          </a:p>
          <a:p>
            <a:r>
              <a:rPr lang="en-US" sz="20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EPA+DHA</a:t>
            </a:r>
          </a:p>
          <a:p>
            <a:r>
              <a:rPr lang="en-US" sz="1600" dirty="0" smtClean="0">
                <a:solidFill>
                  <a:srgbClr val="000099"/>
                </a:solidFill>
                <a:latin typeface="Century Gothic" panose="020B0502020202020204" pitchFamily="34" charset="0"/>
              </a:rPr>
              <a:t>Diet or       Supplements</a:t>
            </a:r>
            <a:endParaRPr lang="en-US" sz="1600" dirty="0">
              <a:solidFill>
                <a:srgbClr val="0000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3" descr="morter_pestle_lg_cl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42841" y="1708868"/>
            <a:ext cx="819150" cy="819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17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 descr="bacon-sl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09" y="2368645"/>
            <a:ext cx="1490807" cy="6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2454500" y="201858"/>
            <a:ext cx="6728817" cy="91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39" tIns="41020" rIns="82039" bIns="41020">
            <a:spAutoFit/>
          </a:bodyPr>
          <a:lstStyle/>
          <a:p>
            <a:pPr algn="l" defTabSz="1018606" eaLnBrk="0" hangingPunct="0">
              <a:spcBef>
                <a:spcPct val="0"/>
              </a:spcBef>
              <a:buClrTx/>
            </a:pPr>
            <a:r>
              <a:rPr lang="en-US" altLang="en-US" sz="2400" dirty="0" smtClean="0">
                <a:solidFill>
                  <a:srgbClr val="FFFF00"/>
                </a:solidFill>
              </a:rPr>
              <a:t>My Grandmother at the Dinner Table </a:t>
            </a:r>
          </a:p>
          <a:p>
            <a:pPr algn="l" defTabSz="1018606" eaLnBrk="0" hangingPunct="0">
              <a:spcBef>
                <a:spcPct val="0"/>
              </a:spcBef>
              <a:buClrTx/>
            </a:pPr>
            <a:r>
              <a:rPr lang="en-US" altLang="en-US" sz="2400" dirty="0" smtClean="0">
                <a:solidFill>
                  <a:srgbClr val="FFFF00"/>
                </a:solidFill>
              </a:rPr>
              <a:t>Dr. Christian – Growing Up In Tuscaloosa</a:t>
            </a:r>
            <a:endParaRPr lang="en-US" altLang="en-US" sz="1400" i="1" dirty="0">
              <a:solidFill>
                <a:srgbClr val="FFFF00"/>
              </a:solidFill>
            </a:endParaRPr>
          </a:p>
          <a:p>
            <a:pPr algn="l" defTabSz="1018606" eaLnBrk="0" hangingPunct="0">
              <a:spcBef>
                <a:spcPct val="0"/>
              </a:spcBef>
              <a:buClrTx/>
            </a:pPr>
            <a:endParaRPr lang="en-US" altLang="en-US" sz="600" i="1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512" y="1411942"/>
            <a:ext cx="3775364" cy="132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39" tIns="41020" rIns="82039" bIns="41020">
            <a:spAutoFit/>
          </a:bodyPr>
          <a:lstStyle/>
          <a:p>
            <a:pPr algn="l" defTabSz="1018606" eaLnBrk="0" hangingPunct="0">
              <a:spcBef>
                <a:spcPct val="0"/>
              </a:spcBef>
              <a:buClrTx/>
            </a:pPr>
            <a:r>
              <a:rPr lang="en-US" altLang="en-US" sz="3600" dirty="0">
                <a:solidFill>
                  <a:schemeClr val="tx1"/>
                </a:solidFill>
                <a:latin typeface="Arial" charset="0"/>
              </a:rPr>
              <a:t>Charlie!</a:t>
            </a:r>
          </a:p>
          <a:p>
            <a:pPr algn="l" defTabSz="1018606" eaLnBrk="0" hangingPunct="0">
              <a:spcBef>
                <a:spcPct val="0"/>
              </a:spcBef>
              <a:buClrTx/>
            </a:pPr>
            <a:r>
              <a:rPr lang="en-US" altLang="en-US" sz="3600" i="1" dirty="0">
                <a:solidFill>
                  <a:srgbClr val="FFFF00"/>
                </a:solidFill>
                <a:latin typeface="Arial" charset="0"/>
              </a:rPr>
              <a:t>Eat that Meat!</a:t>
            </a:r>
          </a:p>
          <a:p>
            <a:pPr algn="l" defTabSz="1018606" eaLnBrk="0" hangingPunct="0">
              <a:spcBef>
                <a:spcPct val="0"/>
              </a:spcBef>
              <a:buClrTx/>
            </a:pPr>
            <a:endParaRPr lang="en-US" altLang="en-US" sz="900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9196" y="2820489"/>
            <a:ext cx="4925580" cy="132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39" tIns="41020" rIns="82039" bIns="41020">
            <a:spAutoFit/>
          </a:bodyPr>
          <a:lstStyle/>
          <a:p>
            <a:pPr algn="l" defTabSz="1018606" eaLnBrk="0" hangingPunct="0">
              <a:spcBef>
                <a:spcPct val="0"/>
              </a:spcBef>
              <a:buClrTx/>
            </a:pPr>
            <a:r>
              <a:rPr lang="en-US" altLang="en-US" sz="3600" dirty="0">
                <a:solidFill>
                  <a:schemeClr val="tx1"/>
                </a:solidFill>
                <a:latin typeface="Arial" charset="0"/>
              </a:rPr>
              <a:t>Charlie!</a:t>
            </a:r>
          </a:p>
          <a:p>
            <a:pPr algn="l" defTabSz="1018606" eaLnBrk="0" hangingPunct="0">
              <a:spcBef>
                <a:spcPct val="0"/>
              </a:spcBef>
              <a:buClrTx/>
            </a:pPr>
            <a:r>
              <a:rPr lang="en-US" altLang="en-US" sz="3600" i="1" dirty="0">
                <a:solidFill>
                  <a:srgbClr val="FFFF00"/>
                </a:solidFill>
                <a:latin typeface="Arial" charset="0"/>
              </a:rPr>
              <a:t>Eat those Vegetables</a:t>
            </a:r>
          </a:p>
          <a:p>
            <a:pPr algn="l" defTabSz="1018606" eaLnBrk="0" hangingPunct="0">
              <a:spcBef>
                <a:spcPct val="0"/>
              </a:spcBef>
              <a:buClrTx/>
            </a:pPr>
            <a:endParaRPr lang="en-US" altLang="en-US" sz="900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23117" y="5000236"/>
            <a:ext cx="7549285" cy="132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39" tIns="41020" rIns="82039" bIns="41020">
            <a:spAutoFit/>
          </a:bodyPr>
          <a:lstStyle/>
          <a:p>
            <a:pPr algn="l" defTabSz="1018606" eaLnBrk="0" hangingPunct="0">
              <a:spcBef>
                <a:spcPct val="0"/>
              </a:spcBef>
              <a:buClrTx/>
            </a:pPr>
            <a:r>
              <a:rPr lang="en-US" altLang="en-US" sz="3600" dirty="0">
                <a:solidFill>
                  <a:schemeClr val="tx1"/>
                </a:solidFill>
                <a:latin typeface="Arial" charset="0"/>
              </a:rPr>
              <a:t>Charlie! </a:t>
            </a:r>
            <a:r>
              <a:rPr lang="en-US" altLang="en-US" sz="3600" i="1" dirty="0">
                <a:solidFill>
                  <a:srgbClr val="FFFF00"/>
                </a:solidFill>
                <a:latin typeface="Arial" charset="0"/>
              </a:rPr>
              <a:t>Gag down this Cod Liver Oil! You are one Puny Kid!!</a:t>
            </a:r>
            <a:endParaRPr lang="en-US" altLang="en-US" sz="2000" i="1" dirty="0">
              <a:solidFill>
                <a:srgbClr val="FFFF00"/>
              </a:solidFill>
              <a:latin typeface="Arial" charset="0"/>
            </a:endParaRPr>
          </a:p>
          <a:p>
            <a:pPr algn="l" defTabSz="1018606" eaLnBrk="0" hangingPunct="0">
              <a:spcBef>
                <a:spcPct val="0"/>
              </a:spcBef>
              <a:buClrTx/>
            </a:pPr>
            <a:endParaRPr lang="en-US" altLang="en-US" sz="900" i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035" y="3155858"/>
            <a:ext cx="2705965" cy="185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47" y="3980721"/>
            <a:ext cx="1168977" cy="88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68" y="3980721"/>
            <a:ext cx="1066512" cy="101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225636" y="806823"/>
            <a:ext cx="4335318" cy="2052078"/>
            <a:chOff x="3765581" y="1057314"/>
            <a:chExt cx="4768819" cy="2326338"/>
          </a:xfrm>
        </p:grpSpPr>
        <p:pic>
          <p:nvPicPr>
            <p:cNvPr id="14355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1185010"/>
              <a:ext cx="2362200" cy="2006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6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5581" y="1057314"/>
              <a:ext cx="2326338" cy="232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16"/>
          <p:cNvGrpSpPr>
            <a:grpSpLocks/>
          </p:cNvGrpSpPr>
          <p:nvPr/>
        </p:nvGrpSpPr>
        <p:grpSpPr bwMode="auto">
          <a:xfrm>
            <a:off x="158200" y="201707"/>
            <a:ext cx="2177742" cy="1093694"/>
            <a:chOff x="768" y="1194"/>
            <a:chExt cx="4470" cy="2921"/>
          </a:xfrm>
        </p:grpSpPr>
        <p:pic>
          <p:nvPicPr>
            <p:cNvPr id="22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194"/>
              <a:ext cx="4470" cy="2921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8" descr="Logo">
              <a:hlinkClick r:id="rId9" tooltip="Logo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536"/>
              <a:ext cx="432" cy="4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450133" y="6172200"/>
            <a:ext cx="7549285" cy="55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39" tIns="41020" rIns="82039" bIns="41020">
            <a:spAutoFit/>
          </a:bodyPr>
          <a:lstStyle/>
          <a:p>
            <a:pPr algn="l" defTabSz="1018606" eaLnBrk="0" hangingPunct="0">
              <a:spcBef>
                <a:spcPct val="0"/>
              </a:spcBef>
              <a:buClrTx/>
            </a:pPr>
            <a:r>
              <a:rPr lang="en-US" altLang="en-US" sz="2400" dirty="0" smtClean="0">
                <a:solidFill>
                  <a:schemeClr val="tx1"/>
                </a:solidFill>
                <a:latin typeface="Arial" charset="0"/>
              </a:rPr>
              <a:t>Grandmother Practiced “Precision Nutrition”</a:t>
            </a:r>
            <a:endParaRPr lang="en-US" altLang="en-US" sz="1400" i="1" dirty="0">
              <a:latin typeface="Arial" charset="0"/>
            </a:endParaRPr>
          </a:p>
          <a:p>
            <a:pPr algn="l" defTabSz="1018606" eaLnBrk="0" hangingPunct="0">
              <a:spcBef>
                <a:spcPct val="0"/>
              </a:spcBef>
              <a:buClrTx/>
            </a:pPr>
            <a:endParaRPr lang="en-US" altLang="en-US" sz="600" i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7" name="Picture 3" descr="morter_pestle_lg_clr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52763" y="6023092"/>
            <a:ext cx="612960" cy="612960"/>
          </a:xfrm>
          <a:prstGeom prst="rect">
            <a:avLst/>
          </a:prstGeom>
          <a:noFill/>
        </p:spPr>
      </p:pic>
      <p:pic>
        <p:nvPicPr>
          <p:cNvPr id="18" name="Picture 3" descr="morter_pestle_lg_clr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153400" y="6076482"/>
            <a:ext cx="612960" cy="612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016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7471"/>
            <a:ext cx="2749352" cy="441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177637" y="347471"/>
            <a:ext cx="6747163" cy="5153260"/>
            <a:chOff x="429464" y="244479"/>
            <a:chExt cx="8153400" cy="6305429"/>
          </a:xfrm>
        </p:grpSpPr>
        <p:pic>
          <p:nvPicPr>
            <p:cNvPr id="4" name="Picture 2" descr="http://blog.americanhistory.si.edu/.a/6a00e553a80e1088340120a60d48ba970c-250wi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92710" y="244479"/>
              <a:ext cx="3952246" cy="5344668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429464" y="5821487"/>
              <a:ext cx="8153400" cy="72842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lIns="101882" tIns="50941" rIns="101882" bIns="50941">
              <a:spAutoFit/>
            </a:bodyPr>
            <a:lstStyle/>
            <a:p>
              <a:pPr defTabSz="914608" eaLnBrk="0" hangingPunct="0">
                <a:spcBef>
                  <a:spcPct val="0"/>
                </a:spcBef>
                <a:buClrTx/>
              </a:pPr>
              <a:r>
                <a:rPr lang="en-US" altLang="en-US" sz="1600" i="1" dirty="0">
                  <a:solidFill>
                    <a:srgbClr val="000099"/>
                  </a:solidFill>
                  <a:latin typeface="Century Gothic" panose="020B0502020202020204" pitchFamily="34" charset="0"/>
                </a:rPr>
                <a:t>“When babies don’t swallow their daily dose of cod liver oil, their mothers are usually to blame …”</a:t>
              </a:r>
            </a:p>
          </p:txBody>
        </p:sp>
      </p:grp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803040" y="5562600"/>
            <a:ext cx="7883759" cy="969256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algn="l">
              <a:defRPr/>
            </a:pPr>
            <a:r>
              <a:rPr lang="en-US" sz="1800" i="1" dirty="0">
                <a:solidFill>
                  <a:srgbClr val="000099"/>
                </a:solidFill>
                <a:latin typeface="Century Gothic" pitchFamily="34" charset="0"/>
              </a:rPr>
              <a:t>“The biggest mistake we have made in the </a:t>
            </a:r>
            <a:r>
              <a:rPr lang="en-US" sz="1800" i="1" dirty="0" smtClean="0">
                <a:solidFill>
                  <a:srgbClr val="000099"/>
                </a:solidFill>
                <a:latin typeface="Century Gothic" pitchFamily="34" charset="0"/>
              </a:rPr>
              <a:t>Last </a:t>
            </a:r>
            <a:r>
              <a:rPr lang="en-US" sz="1800" i="1" dirty="0">
                <a:solidFill>
                  <a:srgbClr val="000099"/>
                </a:solidFill>
                <a:latin typeface="Century Gothic" pitchFamily="34" charset="0"/>
              </a:rPr>
              <a:t>30 years is when we stopped giving our kids </a:t>
            </a:r>
            <a:r>
              <a:rPr lang="en-US" sz="1800" i="1" dirty="0" smtClean="0">
                <a:solidFill>
                  <a:srgbClr val="000099"/>
                </a:solidFill>
                <a:latin typeface="Century Gothic" pitchFamily="34" charset="0"/>
              </a:rPr>
              <a:t>a </a:t>
            </a:r>
            <a:r>
              <a:rPr lang="en-US" sz="1800" i="1" dirty="0">
                <a:solidFill>
                  <a:srgbClr val="000099"/>
                </a:solidFill>
                <a:latin typeface="Century Gothic" pitchFamily="34" charset="0"/>
              </a:rPr>
              <a:t>tablespoon of Cod Liver Oil every day.”</a:t>
            </a:r>
          </a:p>
          <a:p>
            <a:pPr algn="l">
              <a:defRPr/>
            </a:pPr>
            <a:r>
              <a:rPr lang="en-US" sz="1800" i="1" dirty="0">
                <a:solidFill>
                  <a:srgbClr val="000099"/>
                </a:solidFill>
                <a:latin typeface="Century Gothic" pitchFamily="34" charset="0"/>
              </a:rPr>
              <a:t>Barry Sears </a:t>
            </a:r>
            <a:r>
              <a:rPr lang="en-US" sz="1800" i="1" dirty="0" err="1">
                <a:solidFill>
                  <a:srgbClr val="000099"/>
                </a:solidFill>
                <a:latin typeface="Century Gothic" pitchFamily="34" charset="0"/>
              </a:rPr>
              <a:t>Phd</a:t>
            </a:r>
            <a:r>
              <a:rPr lang="en-US" sz="1800" i="1" dirty="0">
                <a:solidFill>
                  <a:srgbClr val="000099"/>
                </a:solidFill>
                <a:latin typeface="Century Gothic" pitchFamily="34" charset="0"/>
              </a:rPr>
              <a:t>.</a:t>
            </a:r>
            <a:r>
              <a:rPr lang="en-US" sz="1800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173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55062"/>
            <a:ext cx="38100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3962400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4800" dirty="0">
                <a:solidFill>
                  <a:schemeClr val="tx2"/>
                </a:solidFill>
                <a:latin typeface="Arial" pitchFamily="34" charset="0"/>
              </a:rPr>
              <a:t>The End!! Remember!!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2286000" y="2353236"/>
            <a:ext cx="4648200" cy="83098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solidFill>
                  <a:srgbClr val="000099"/>
                </a:solidFill>
                <a:latin typeface="Arial" pitchFamily="34" charset="0"/>
              </a:rPr>
              <a:t>In Life's great experiment, You Are Your Own Guinea Pig</a:t>
            </a:r>
          </a:p>
        </p:txBody>
      </p:sp>
      <p:sp>
        <p:nvSpPr>
          <p:cNvPr id="752646" name="Text Box 6"/>
          <p:cNvSpPr txBox="1">
            <a:spLocks noChangeArrowheads="1"/>
          </p:cNvSpPr>
          <p:nvPr/>
        </p:nvSpPr>
        <p:spPr bwMode="auto">
          <a:xfrm>
            <a:off x="762000" y="3429000"/>
            <a:ext cx="7696200" cy="9144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dirty="0">
                <a:solidFill>
                  <a:srgbClr val="000099"/>
                </a:solidFill>
                <a:latin typeface="Arial" pitchFamily="34" charset="0"/>
              </a:rPr>
              <a:t>Take care of the Pig!!!!</a:t>
            </a:r>
          </a:p>
        </p:txBody>
      </p:sp>
      <p:pic>
        <p:nvPicPr>
          <p:cNvPr id="752647" name="Picture 7" descr="final_logo_Yell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868" y="4724400"/>
            <a:ext cx="5402465" cy="1597025"/>
          </a:xfrm>
          <a:prstGeom prst="rect">
            <a:avLst/>
          </a:prstGeom>
          <a:gradFill rotWithShape="1">
            <a:gsLst>
              <a:gs pos="0">
                <a:srgbClr val="A603AB">
                  <a:alpha val="86000"/>
                </a:srgbClr>
              </a:gs>
              <a:gs pos="12000">
                <a:srgbClr val="E81766">
                  <a:alpha val="76280"/>
                </a:srgbClr>
              </a:gs>
              <a:gs pos="27000">
                <a:srgbClr val="EE3F17">
                  <a:alpha val="64130"/>
                </a:srgbClr>
              </a:gs>
              <a:gs pos="48000">
                <a:srgbClr val="FFFF00">
                  <a:alpha val="47120"/>
                </a:srgbClr>
              </a:gs>
              <a:gs pos="64999">
                <a:srgbClr val="1A8D48">
                  <a:alpha val="33351"/>
                </a:srgbClr>
              </a:gs>
              <a:gs pos="78999">
                <a:srgbClr val="0819FB">
                  <a:alpha val="22011"/>
                </a:srgbClr>
              </a:gs>
              <a:gs pos="100000">
                <a:srgbClr val="A603AB">
                  <a:alpha val="5000"/>
                </a:srgbClr>
              </a:gs>
            </a:gsLst>
            <a:lin ang="5400000" scaled="1"/>
          </a:gradFill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64424" y="51816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Century Gothic"/>
              </a:rPr>
              <a:t>®</a:t>
            </a:r>
            <a:endParaRPr lang="en-US" sz="2400" kern="0" dirty="0" smtClean="0">
              <a:solidFill>
                <a:srgbClr val="000000"/>
              </a:solidFill>
              <a:latin typeface="Kristen ITC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672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3962400" cy="62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Clr>
                <a:srgbClr val="00FF99"/>
              </a:buClr>
            </a:pPr>
            <a:r>
              <a:rPr lang="en-US" sz="4800" dirty="0" smtClean="0">
                <a:solidFill>
                  <a:srgbClr val="B9EFEE"/>
                </a:solidFill>
                <a:latin typeface="Arial" pitchFamily="34" charset="0"/>
              </a:rPr>
              <a:t>References</a:t>
            </a:r>
            <a:endParaRPr lang="en-US" sz="4800" dirty="0">
              <a:solidFill>
                <a:srgbClr val="B9EFEE"/>
              </a:solidFill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783" y="839962"/>
            <a:ext cx="8871339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Tx/>
              <a:buFontTx/>
              <a:buAutoNum type="arabicPeriod"/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2"/>
              </a:rPr>
              <a:t>Dr. Barry Sears Website</a:t>
            </a: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Tx/>
              <a:buFontTx/>
              <a:buAutoNum type="arabicPeriod"/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3"/>
              </a:rPr>
              <a:t>AARP Bulletin Nov 2019  “The Cure for Everything”  Magazine Article .pdf</a:t>
            </a: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Tx/>
              <a:buFontTx/>
              <a:buAutoNum type="arabicPeriod"/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4"/>
              </a:rPr>
              <a:t>Zimmerman M  Could decreasing Inflammation Be the Cure for Everything,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4"/>
              </a:rPr>
              <a:t>     AARP Website  17 Jan 20.</a:t>
            </a: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 smtClean="0">
                <a:solidFill>
                  <a:srgbClr val="FFFFFF"/>
                </a:solidFill>
                <a:latin typeface="Arial"/>
              </a:rPr>
              <a:t>4. </a:t>
            </a: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5"/>
              </a:rPr>
              <a:t>Serhan Lab Brigham &amp; Women’s Hospital Harvard Medical School  </a:t>
            </a: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5.</a:t>
            </a:r>
            <a:r>
              <a:rPr lang="en-US" sz="1800" dirty="0" smtClean="0">
                <a:latin typeface="Century Gothic" panose="020B0502020202020204" pitchFamily="34" charset="0"/>
                <a:hlinkClick r:id="rId6"/>
              </a:rPr>
              <a:t> Serhan CN  Lipid Mediators put an end to Inflammation.  Monograph</a:t>
            </a:r>
            <a:endParaRPr lang="en-US" sz="1800" dirty="0" smtClean="0">
              <a:latin typeface="Century Gothic" panose="020B050202020202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6. </a:t>
            </a: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7"/>
              </a:rPr>
              <a:t>Pahwa R et al Chronic Inflammation.  STAT Pearls  20 Nov 20</a:t>
            </a: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7.</a:t>
            </a:r>
            <a:r>
              <a:rPr lang="en-US" sz="1800" dirty="0" smtClean="0">
                <a:latin typeface="Century Gothic" panose="020B0502020202020204" pitchFamily="34" charset="0"/>
                <a:hlinkClick r:id="rId8"/>
              </a:rPr>
              <a:t> Serhan CN Novel Pro-Resolving Lipid Mediators are Leads for Resolution </a:t>
            </a: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latin typeface="Century Gothic" panose="020B0502020202020204" pitchFamily="34" charset="0"/>
                <a:hlinkClick r:id="rId8"/>
              </a:rPr>
              <a:t>    Physiology. Nature &amp; PMC  2011 </a:t>
            </a:r>
            <a:endParaRPr lang="en-US" sz="1800" dirty="0" smtClean="0">
              <a:latin typeface="Century Gothic" panose="020B0502020202020204" pitchFamily="34" charset="0"/>
            </a:endParaRP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8. </a:t>
            </a: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9"/>
              </a:rPr>
              <a:t>Nathan C et al Non-Resolving Inflammation. Cell 140 6, Mar 19 2010 </a:t>
            </a: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9. </a:t>
            </a: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"/>
              </a:rPr>
              <a:t>Shaw J  Raw and Red-Hot: Could Inflammation be the cause of myriad </a:t>
            </a: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"/>
              </a:rPr>
              <a:t>    Chronic Conditions?  Harvard  Magazine  May-Jun 2019</a:t>
            </a: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10.</a:t>
            </a: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10"/>
              </a:rPr>
              <a:t> Inflammation Resolution &amp; SPMs:  Video Animation Metagenics Institute</a:t>
            </a: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11.</a:t>
            </a: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11"/>
              </a:rPr>
              <a:t> 10. Pan JI et al  Association of elevated inflammatory markers and severe </a:t>
            </a: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11"/>
              </a:rPr>
              <a:t>COVID 19 A Meta Analysis.  Medicine (Baltimore)  2020 Nov 20</a:t>
            </a: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12. </a:t>
            </a:r>
            <a:r>
              <a:rPr lang="en-US" sz="1800" dirty="0">
                <a:latin typeface="Century Gothic" panose="020B0502020202020204" pitchFamily="34" charset="0"/>
                <a:hlinkClick r:id="rId12"/>
              </a:rPr>
              <a:t>Vanderwall AG et al  Cytokines in Pain: Harnessing Endogenous </a:t>
            </a:r>
            <a:endParaRPr lang="en-US" sz="1800" dirty="0" smtClean="0">
              <a:latin typeface="Century Gothic" panose="020B0502020202020204" pitchFamily="34" charset="0"/>
              <a:hlinkClick r:id="rId12"/>
            </a:endParaRP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latin typeface="Century Gothic" panose="020B0502020202020204" pitchFamily="34" charset="0"/>
                <a:hlinkClick r:id="rId12"/>
              </a:rPr>
              <a:t>Anti-inflammatory </a:t>
            </a:r>
            <a:r>
              <a:rPr lang="en-US" sz="1800" dirty="0">
                <a:latin typeface="Century Gothic" panose="020B0502020202020204" pitchFamily="34" charset="0"/>
                <a:hlinkClick r:id="rId12"/>
              </a:rPr>
              <a:t>Signaling for Improved Pain Management  </a:t>
            </a:r>
            <a:endParaRPr lang="en-US" sz="1800" dirty="0" smtClean="0">
              <a:latin typeface="Century Gothic" panose="020B0502020202020204" pitchFamily="34" charset="0"/>
              <a:hlinkClick r:id="rId12"/>
            </a:endParaRP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latin typeface="Century Gothic" panose="020B0502020202020204" pitchFamily="34" charset="0"/>
                <a:hlinkClick r:id="rId12"/>
              </a:rPr>
              <a:t>Front </a:t>
            </a:r>
            <a:r>
              <a:rPr lang="en-US" sz="1800" dirty="0" err="1">
                <a:latin typeface="Century Gothic" panose="020B0502020202020204" pitchFamily="34" charset="0"/>
                <a:hlinkClick r:id="rId12"/>
              </a:rPr>
              <a:t>Immun</a:t>
            </a:r>
            <a:r>
              <a:rPr lang="en-US" sz="1800" dirty="0">
                <a:latin typeface="Century Gothic" panose="020B0502020202020204" pitchFamily="34" charset="0"/>
                <a:hlinkClick r:id="rId12"/>
              </a:rPr>
              <a:t> 23 Dec 2019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Tx/>
              <a:buFontTx/>
              <a:buAutoNum type="arabicPeriod"/>
            </a:pPr>
            <a:endParaRPr lang="en-US" sz="1800" b="0" dirty="0" smtClean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47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990600"/>
            <a:ext cx="8153400" cy="657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>
                <a:srgbClr val="00FF99"/>
              </a:buClr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13. </a:t>
            </a:r>
            <a:r>
              <a:rPr lang="en-US" sz="1800" dirty="0" smtClean="0">
                <a:latin typeface="Century Gothic" panose="020B0502020202020204" pitchFamily="34" charset="0"/>
                <a:hlinkClick r:id="rId2"/>
              </a:rPr>
              <a:t>Kim BE et al Significance of Skin Barrier Dysfunction in Atopic Dermatitis.   Allergy Asthma </a:t>
            </a:r>
            <a:r>
              <a:rPr lang="en-US" sz="1800" dirty="0" err="1" smtClean="0">
                <a:latin typeface="Century Gothic" panose="020B0502020202020204" pitchFamily="34" charset="0"/>
                <a:hlinkClick r:id="rId2"/>
              </a:rPr>
              <a:t>Imm</a:t>
            </a:r>
            <a:r>
              <a:rPr lang="en-US" sz="1800" dirty="0" smtClean="0">
                <a:latin typeface="Century Gothic" panose="020B0502020202020204" pitchFamily="34" charset="0"/>
                <a:hlinkClick r:id="rId2"/>
              </a:rPr>
              <a:t> Res May 2018</a:t>
            </a:r>
            <a:endParaRPr lang="en-US" sz="1800" dirty="0" smtClean="0">
              <a:latin typeface="Century Gothic" panose="020B0502020202020204" pitchFamily="34" charset="0"/>
            </a:endParaRP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14.</a:t>
            </a:r>
            <a:r>
              <a:rPr lang="en-US" sz="1800" b="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3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3"/>
              </a:rPr>
              <a:t>Wells JM et al Homeostasis of the gut barrier and potential biomarkers.  Am J </a:t>
            </a:r>
            <a:r>
              <a:rPr lang="en-US" sz="1800" dirty="0" err="1" smtClean="0">
                <a:solidFill>
                  <a:srgbClr val="FFFFFF"/>
                </a:solidFill>
                <a:latin typeface="Century Gothic" panose="020B0502020202020204" pitchFamily="34" charset="0"/>
                <a:hlinkClick r:id="rId3"/>
              </a:rPr>
              <a:t>Physiol</a:t>
            </a: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3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Century Gothic" panose="020B0502020202020204" pitchFamily="34" charset="0"/>
                <a:hlinkClick r:id="rId3"/>
              </a:rPr>
              <a:t>Gastrointest</a:t>
            </a: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3"/>
              </a:rPr>
              <a:t> Live Phys  2017 Mar 1; 312(3)</a:t>
            </a: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15.  </a:t>
            </a: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4"/>
              </a:rPr>
              <a:t>Omega Quant Website for Omega-3 Index Testing</a:t>
            </a: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16. </a:t>
            </a: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5"/>
              </a:rPr>
              <a:t>Ko GD et al Omega-3 Fatty Acids and Neuropathic Pain. Practical Pain Management  2008</a:t>
            </a: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17. </a:t>
            </a: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6"/>
              </a:rPr>
              <a:t>Markworth JF  Emerging roles of pro-resolving Mediators in Immunological and adaptive responses to exercise. Ex </a:t>
            </a:r>
            <a:r>
              <a:rPr lang="en-US" sz="1800" dirty="0" err="1" smtClean="0">
                <a:solidFill>
                  <a:srgbClr val="FFFFFF"/>
                </a:solidFill>
                <a:latin typeface="Century Gothic" panose="020B0502020202020204" pitchFamily="34" charset="0"/>
                <a:hlinkClick r:id="rId6"/>
              </a:rPr>
              <a:t>Imm</a:t>
            </a: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6"/>
              </a:rPr>
              <a:t> Rev 2016 </a:t>
            </a: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18.</a:t>
            </a:r>
            <a:r>
              <a:rPr lang="en-US" sz="1800" b="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7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7"/>
              </a:rPr>
              <a:t>Stark KD et al Global Survey of the omega-3 fatty acids, DHA and EPA in the blood stream of health adults.  </a:t>
            </a:r>
            <a:r>
              <a:rPr lang="en-US" sz="1800" dirty="0" err="1" smtClean="0">
                <a:solidFill>
                  <a:srgbClr val="FFFFFF"/>
                </a:solidFill>
                <a:latin typeface="Century Gothic" panose="020B0502020202020204" pitchFamily="34" charset="0"/>
                <a:hlinkClick r:id="rId7"/>
              </a:rPr>
              <a:t>Prog</a:t>
            </a: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7"/>
              </a:rPr>
              <a:t> Lipid Res Jul 2016 Vol 63</a:t>
            </a: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19. </a:t>
            </a: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8"/>
              </a:rPr>
              <a:t>Al-</a:t>
            </a:r>
            <a:r>
              <a:rPr lang="en-US" sz="1800" dirty="0" err="1" smtClean="0">
                <a:solidFill>
                  <a:srgbClr val="FFFFFF"/>
                </a:solidFill>
                <a:latin typeface="Century Gothic" panose="020B0502020202020204" pitchFamily="34" charset="0"/>
                <a:hlinkClick r:id="rId8"/>
              </a:rPr>
              <a:t>Shaer</a:t>
            </a: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8"/>
              </a:rPr>
              <a:t> et al Polyunsaturated fatty acids, specialized pro-resolving</a:t>
            </a: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  <a:hlinkClick r:id="rId8"/>
              </a:rPr>
              <a:t>Mediators, and targeting inflammation resolution in  the age of precision nutrition.   Molecular and Cell Bio Lipids  Mar 2021. </a:t>
            </a: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FF99"/>
              </a:buClr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20. </a:t>
            </a:r>
            <a:r>
              <a:rPr lang="en-US" sz="1800" dirty="0">
                <a:latin typeface="Century Gothic" panose="020B0502020202020204" pitchFamily="34" charset="0"/>
                <a:hlinkClick r:id="rId9"/>
              </a:rPr>
              <a:t>Francheschi et al Inflammaging &amp; ‘Garb-aging” Cell Press Mar 2017 </a:t>
            </a:r>
            <a:endParaRPr lang="en-US" sz="1800" dirty="0">
              <a:latin typeface="Century Gothic" panose="020B050202020202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</a:pPr>
            <a:r>
              <a:rPr lang="en-US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21. </a:t>
            </a:r>
            <a:r>
              <a:rPr lang="en-US" sz="1800" dirty="0" smtClean="0">
                <a:solidFill>
                  <a:prstClr val="black"/>
                </a:solidFill>
                <a:latin typeface="Century Gothic" panose="020B0502020202020204" pitchFamily="34" charset="0"/>
                <a:hlinkClick r:id="rId10"/>
              </a:rPr>
              <a:t>International Fish Oil Standards Program </a:t>
            </a:r>
            <a:endParaRPr lang="en-US" sz="18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</a:pPr>
            <a:r>
              <a:rPr lang="en-US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22. </a:t>
            </a:r>
            <a:r>
              <a:rPr lang="en-US" sz="1800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11"/>
              </a:rPr>
              <a:t>Global Organization for EPA and DHA Omega 3. </a:t>
            </a:r>
            <a:endParaRPr lang="en-US" sz="18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FF99"/>
              </a:buClr>
            </a:pP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FF99"/>
              </a:buClr>
            </a:pP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FF99"/>
              </a:buClr>
            </a:pP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>
              <a:buClr>
                <a:srgbClr val="00FF99"/>
              </a:buClr>
            </a:pPr>
            <a:endParaRPr lang="en-US" sz="1800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43200" y="228600"/>
            <a:ext cx="3962400" cy="62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Clr>
                <a:srgbClr val="00FF99"/>
              </a:buClr>
            </a:pPr>
            <a:r>
              <a:rPr lang="en-US" sz="4800" dirty="0" smtClean="0">
                <a:solidFill>
                  <a:srgbClr val="B9EFEE"/>
                </a:solidFill>
                <a:latin typeface="Arial" pitchFamily="34" charset="0"/>
              </a:rPr>
              <a:t>References</a:t>
            </a:r>
            <a:endParaRPr lang="en-US" sz="4800" dirty="0">
              <a:solidFill>
                <a:srgbClr val="B9EFEE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6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76200"/>
            <a:ext cx="52292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1828800"/>
            <a:ext cx="57340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408" y="3429000"/>
            <a:ext cx="632088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61032" y="6347341"/>
            <a:ext cx="4021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hlinkClick r:id="rId7"/>
              </a:rPr>
              <a:t>International Fish Oil Standards Program 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733800"/>
            <a:ext cx="112014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7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0226" y="6347341"/>
            <a:ext cx="4123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hlinkClick r:id="rId2"/>
              </a:rPr>
              <a:t>OmegaRx2 Fish Oil Purity Report Example 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733800"/>
            <a:ext cx="1120140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4" y="1643062"/>
            <a:ext cx="2181225" cy="41814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" y="304800"/>
            <a:ext cx="25146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516" y="2113160"/>
            <a:ext cx="3296084" cy="424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1129"/>
            <a:ext cx="4876800" cy="119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71800" y="1643062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</a:pPr>
            <a:r>
              <a:rPr lang="en-US" sz="1800" dirty="0">
                <a:solidFill>
                  <a:srgbClr val="FFFFFF"/>
                </a:solidFill>
                <a:latin typeface="Century Gothic" panose="020B0502020202020204" pitchFamily="34" charset="0"/>
                <a:hlinkClick r:id="rId8"/>
              </a:rPr>
              <a:t>Global Organization for EPA and DHA Omega 3. </a:t>
            </a:r>
            <a:endParaRPr lang="en-US" sz="18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24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828800"/>
            <a:ext cx="7772400" cy="1524000"/>
          </a:xfrm>
        </p:spPr>
        <p:txBody>
          <a:bodyPr/>
          <a:lstStyle/>
          <a:p>
            <a:pPr eaLnBrk="1" hangingPunct="1"/>
            <a:r>
              <a:rPr lang="en-US" sz="4800" i="1" smtClean="0">
                <a:solidFill>
                  <a:srgbClr val="FFFF00"/>
                </a:solidFill>
              </a:rPr>
              <a:t>Our Mission</a:t>
            </a:r>
            <a:br>
              <a:rPr lang="en-US" sz="4800" i="1" smtClean="0">
                <a:solidFill>
                  <a:srgbClr val="FFFF00"/>
                </a:solidFill>
              </a:rPr>
            </a:br>
            <a:r>
              <a:rPr lang="en-US" sz="4800" i="1" smtClean="0">
                <a:solidFill>
                  <a:srgbClr val="FFFF00"/>
                </a:solidFill>
              </a:rPr>
              <a:t>We’re Gonna Help You!</a:t>
            </a:r>
            <a:endParaRPr lang="en-US" sz="3200" smtClean="0"/>
          </a:p>
        </p:txBody>
      </p:sp>
      <p:sp>
        <p:nvSpPr>
          <p:cNvPr id="105475" name="Text Box 5"/>
          <p:cNvSpPr txBox="1">
            <a:spLocks noChangeArrowheads="1"/>
          </p:cNvSpPr>
          <p:nvPr/>
        </p:nvSpPr>
        <p:spPr bwMode="auto">
          <a:xfrm>
            <a:off x="2057400" y="6096000"/>
            <a:ext cx="50292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2400">
                <a:solidFill>
                  <a:schemeClr val="tx1"/>
                </a:solidFill>
                <a:latin typeface="Arial" pitchFamily="34" charset="0"/>
                <a:hlinkClick r:id="rId3"/>
              </a:rPr>
              <a:t>http://www.insideoutsidespa.com</a:t>
            </a:r>
            <a:r>
              <a:rPr lang="en-US" sz="240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134155" name="Picture 11" descr="final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0"/>
            <a:ext cx="5867400" cy="1735138"/>
          </a:xfrm>
          <a:prstGeom prst="rect">
            <a:avLst/>
          </a:prstGeom>
          <a:gradFill rotWithShape="1">
            <a:gsLst>
              <a:gs pos="0">
                <a:schemeClr val="bg1">
                  <a:alpha val="3000"/>
                </a:schemeClr>
              </a:gs>
              <a:gs pos="50000">
                <a:schemeClr val="accent1">
                  <a:alpha val="92000"/>
                </a:schemeClr>
              </a:gs>
              <a:gs pos="100000">
                <a:schemeClr val="bg1">
                  <a:alpha val="3000"/>
                </a:schemeClr>
              </a:gs>
            </a:gsLst>
            <a:lin ang="0" scaled="1"/>
          </a:gradFill>
        </p:spPr>
      </p:pic>
      <p:sp>
        <p:nvSpPr>
          <p:cNvPr id="13415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29000"/>
            <a:ext cx="8001000" cy="2286000"/>
          </a:xfrm>
        </p:spPr>
        <p:txBody>
          <a:bodyPr/>
          <a:lstStyle/>
          <a:p>
            <a:pPr algn="l" eaLnBrk="1" hangingPunct="1"/>
            <a:r>
              <a:rPr lang="en-US" sz="4000" dirty="0" smtClean="0">
                <a:solidFill>
                  <a:srgbClr val="FF0000"/>
                </a:solidFill>
                <a:latin typeface="Kristen ITC" pitchFamily="66" charset="0"/>
              </a:rPr>
              <a:t>Look Better &amp; Younger</a:t>
            </a:r>
          </a:p>
          <a:p>
            <a:pPr algn="l" eaLnBrk="1" hangingPunct="1"/>
            <a:r>
              <a:rPr lang="en-US" sz="4000" dirty="0" smtClean="0">
                <a:solidFill>
                  <a:srgbClr val="FF0000"/>
                </a:solidFill>
                <a:latin typeface="Kristen ITC" pitchFamily="66" charset="0"/>
              </a:rPr>
              <a:t>	   Feel Better &amp; Stronger</a:t>
            </a:r>
          </a:p>
          <a:p>
            <a:pPr algn="l" eaLnBrk="1" hangingPunct="1"/>
            <a:r>
              <a:rPr lang="en-US" sz="4000" dirty="0" smtClean="0">
                <a:solidFill>
                  <a:srgbClr val="FF0000"/>
                </a:solidFill>
                <a:latin typeface="Kristen ITC" pitchFamily="66" charset="0"/>
              </a:rPr>
              <a:t>			  Live Longer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239000" y="4191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Century Gothic"/>
              </a:rPr>
              <a:t>®</a:t>
            </a:r>
            <a:endParaRPr lang="en-US" sz="2400" kern="0" dirty="0" smtClean="0">
              <a:solidFill>
                <a:srgbClr val="000000"/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5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828800"/>
            <a:ext cx="7772400" cy="1524000"/>
          </a:xfrm>
        </p:spPr>
        <p:txBody>
          <a:bodyPr/>
          <a:lstStyle/>
          <a:p>
            <a:pPr eaLnBrk="1" hangingPunct="1"/>
            <a:r>
              <a:rPr lang="en-US" sz="4800" i="1" smtClean="0">
                <a:solidFill>
                  <a:srgbClr val="FFFF00"/>
                </a:solidFill>
              </a:rPr>
              <a:t>Our Mission</a:t>
            </a:r>
            <a:br>
              <a:rPr lang="en-US" sz="4800" i="1" smtClean="0">
                <a:solidFill>
                  <a:srgbClr val="FFFF00"/>
                </a:solidFill>
              </a:rPr>
            </a:br>
            <a:r>
              <a:rPr lang="en-US" sz="4800" i="1" smtClean="0">
                <a:solidFill>
                  <a:srgbClr val="FFFF00"/>
                </a:solidFill>
              </a:rPr>
              <a:t>We’re Gonna Help You!</a:t>
            </a:r>
            <a:endParaRPr lang="en-US" sz="3200" smtClean="0"/>
          </a:p>
        </p:txBody>
      </p:sp>
      <p:sp>
        <p:nvSpPr>
          <p:cNvPr id="105475" name="Text Box 5"/>
          <p:cNvSpPr txBox="1">
            <a:spLocks noChangeArrowheads="1"/>
          </p:cNvSpPr>
          <p:nvPr/>
        </p:nvSpPr>
        <p:spPr bwMode="auto">
          <a:xfrm>
            <a:off x="2057400" y="6096000"/>
            <a:ext cx="50292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2400">
                <a:solidFill>
                  <a:schemeClr val="tx1"/>
                </a:solidFill>
                <a:latin typeface="Arial" pitchFamily="34" charset="0"/>
                <a:hlinkClick r:id="rId3"/>
              </a:rPr>
              <a:t>http://www.insideoutsidespa.com</a:t>
            </a:r>
            <a:r>
              <a:rPr lang="en-US" sz="240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134155" name="Picture 11" descr="final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0"/>
            <a:ext cx="5867400" cy="1735138"/>
          </a:xfrm>
          <a:prstGeom prst="rect">
            <a:avLst/>
          </a:prstGeom>
          <a:gradFill rotWithShape="1">
            <a:gsLst>
              <a:gs pos="0">
                <a:schemeClr val="bg1">
                  <a:alpha val="3000"/>
                </a:schemeClr>
              </a:gs>
              <a:gs pos="50000">
                <a:schemeClr val="accent1">
                  <a:alpha val="92000"/>
                </a:schemeClr>
              </a:gs>
              <a:gs pos="100000">
                <a:schemeClr val="bg1">
                  <a:alpha val="3000"/>
                </a:schemeClr>
              </a:gs>
            </a:gsLst>
            <a:lin ang="0" scaled="1"/>
          </a:gradFill>
        </p:spPr>
      </p:pic>
      <p:sp>
        <p:nvSpPr>
          <p:cNvPr id="13415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29000"/>
            <a:ext cx="8001000" cy="2286000"/>
          </a:xfrm>
        </p:spPr>
        <p:txBody>
          <a:bodyPr/>
          <a:lstStyle/>
          <a:p>
            <a:pPr algn="l" eaLnBrk="1" hangingPunct="1"/>
            <a:r>
              <a:rPr lang="en-US" sz="4000" dirty="0" smtClean="0">
                <a:solidFill>
                  <a:srgbClr val="FF0000"/>
                </a:solidFill>
                <a:latin typeface="Kristen ITC" pitchFamily="66" charset="0"/>
              </a:rPr>
              <a:t>Look Better &amp; Younger</a:t>
            </a:r>
          </a:p>
          <a:p>
            <a:pPr algn="l" eaLnBrk="1" hangingPunct="1"/>
            <a:r>
              <a:rPr lang="en-US" sz="4000" dirty="0" smtClean="0">
                <a:solidFill>
                  <a:srgbClr val="FF0000"/>
                </a:solidFill>
                <a:latin typeface="Kristen ITC" pitchFamily="66" charset="0"/>
              </a:rPr>
              <a:t>	   Feel Better &amp; Stronger</a:t>
            </a:r>
          </a:p>
          <a:p>
            <a:pPr algn="l" eaLnBrk="1" hangingPunct="1"/>
            <a:r>
              <a:rPr lang="en-US" sz="4000" dirty="0" smtClean="0">
                <a:solidFill>
                  <a:srgbClr val="FF0000"/>
                </a:solidFill>
                <a:latin typeface="Kristen ITC" pitchFamily="66" charset="0"/>
              </a:rPr>
              <a:t>			  Live Longer</a:t>
            </a:r>
          </a:p>
        </p:txBody>
      </p:sp>
      <p:sp>
        <p:nvSpPr>
          <p:cNvPr id="134158" name="Text Box 14"/>
          <p:cNvSpPr txBox="1">
            <a:spLocks noChangeArrowheads="1"/>
          </p:cNvSpPr>
          <p:nvPr/>
        </p:nvSpPr>
        <p:spPr bwMode="auto">
          <a:xfrm>
            <a:off x="0" y="1295400"/>
            <a:ext cx="9061368" cy="415498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“</a:t>
            </a:r>
            <a:r>
              <a:rPr lang="en-US" sz="4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You can never go back and     	  	 have a new beginning,            	     	    but..                                           		      you can start </a:t>
            </a:r>
            <a:r>
              <a:rPr lang="en-US" sz="44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NOW</a:t>
            </a:r>
            <a:r>
              <a:rPr lang="en-US" sz="4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	       	and have a new ending</a:t>
            </a:r>
            <a:r>
              <a:rPr lang="en-U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.”</a:t>
            </a:r>
          </a:p>
          <a:p>
            <a:pPr algn="r">
              <a:spcBef>
                <a:spcPct val="50000"/>
              </a:spcBef>
              <a:buClrTx/>
            </a:pPr>
            <a:r>
              <a:rPr lang="en-U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Carl Bard 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239000" y="4191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Century Gothic"/>
              </a:rPr>
              <a:t>®</a:t>
            </a:r>
            <a:endParaRPr lang="en-US" sz="2400" kern="0" dirty="0" smtClean="0">
              <a:solidFill>
                <a:srgbClr val="000000"/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8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7" grpId="0" build="p"/>
      <p:bldP spid="1341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981200"/>
            <a:ext cx="8458200" cy="17526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>
                <a:latin typeface="Century Gothic" panose="020B0502020202020204" pitchFamily="34" charset="0"/>
              </a:rPr>
              <a:t>Hi Intensity, Low Velocity </a:t>
            </a:r>
            <a:br>
              <a:rPr lang="en-US" sz="3600" dirty="0" smtClean="0">
                <a:latin typeface="Century Gothic" panose="020B0502020202020204" pitchFamily="34" charset="0"/>
              </a:rPr>
            </a:br>
            <a:r>
              <a:rPr lang="en-US" sz="3600" dirty="0" smtClean="0">
                <a:latin typeface="Century Gothic" panose="020B0502020202020204" pitchFamily="34" charset="0"/>
              </a:rPr>
              <a:t>(Hi-Lo)  Strength Tra</a:t>
            </a:r>
            <a:r>
              <a:rPr lang="en-US" sz="3600" dirty="0" smtClean="0">
                <a:solidFill>
                  <a:srgbClr val="B9EFEE"/>
                </a:solidFill>
                <a:latin typeface="Century Gothic" panose="020B0502020202020204" pitchFamily="34" charset="0"/>
              </a:rPr>
              <a:t>ini</a:t>
            </a:r>
            <a:r>
              <a:rPr lang="en-US" sz="3600" dirty="0" smtClean="0">
                <a:latin typeface="Century Gothic" panose="020B0502020202020204" pitchFamily="34" charset="0"/>
              </a:rPr>
              <a:t>ng</a:t>
            </a:r>
            <a:r>
              <a:rPr lang="en-US" sz="2800" baseline="30000" dirty="0" smtClean="0">
                <a:solidFill>
                  <a:srgbClr val="92D050"/>
                </a:solidFill>
                <a:latin typeface="Century Gothic"/>
              </a:rPr>
              <a:t>®</a:t>
            </a:r>
            <a:r>
              <a:rPr lang="en-US" sz="3600" dirty="0" smtClean="0">
                <a:latin typeface="Century Gothic" panose="020B0502020202020204" pitchFamily="34" charset="0"/>
              </a:rPr>
              <a:t/>
            </a:r>
            <a:br>
              <a:rPr lang="en-US" sz="3600" dirty="0" smtClean="0">
                <a:latin typeface="Century Gothic" panose="020B0502020202020204" pitchFamily="34" charset="0"/>
              </a:rPr>
            </a:br>
            <a:r>
              <a:rPr lang="en-US" sz="3600" dirty="0" smtClean="0">
                <a:latin typeface="Century Gothic" panose="020B0502020202020204" pitchFamily="34" charset="0"/>
              </a:rPr>
              <a:t>&amp; our Zone/Paleo Nutrition Program 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3500" y="4028827"/>
            <a:ext cx="6400800" cy="1371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sz="2000" dirty="0" smtClean="0">
                <a:latin typeface="Century Gothic" panose="020B0502020202020204" pitchFamily="34" charset="0"/>
              </a:rPr>
              <a:t>Charles B. Christian, Jr. M.D.</a:t>
            </a:r>
          </a:p>
          <a:p>
            <a:pPr eaLnBrk="1" hangingPunct="1">
              <a:lnSpc>
                <a:spcPct val="70000"/>
              </a:lnSpc>
            </a:pPr>
            <a:r>
              <a:rPr lang="en-US" sz="2000" dirty="0" smtClean="0">
                <a:latin typeface="Century Gothic" panose="020B0502020202020204" pitchFamily="34" charset="0"/>
              </a:rPr>
              <a:t>Medical Director</a:t>
            </a:r>
          </a:p>
          <a:p>
            <a:pPr eaLnBrk="1" hangingPunct="1">
              <a:lnSpc>
                <a:spcPct val="70000"/>
              </a:lnSpc>
            </a:pPr>
            <a:r>
              <a:rPr lang="en-US" sz="2000" dirty="0" smtClean="0">
                <a:latin typeface="Century Gothic" panose="020B0502020202020204" pitchFamily="34" charset="0"/>
              </a:rPr>
              <a:t>Inside Outside </a:t>
            </a:r>
          </a:p>
          <a:p>
            <a:pPr eaLnBrk="1" hangingPunct="1">
              <a:lnSpc>
                <a:spcPct val="70000"/>
              </a:lnSpc>
            </a:pPr>
            <a:r>
              <a:rPr lang="en-US" sz="2000" dirty="0" smtClean="0">
                <a:latin typeface="Century Gothic" panose="020B0502020202020204" pitchFamily="34" charset="0"/>
              </a:rPr>
              <a:t>Wellness Center &amp; Medical Spa</a:t>
            </a:r>
          </a:p>
          <a:p>
            <a:pPr eaLnBrk="1" hangingPunct="1">
              <a:lnSpc>
                <a:spcPct val="70000"/>
              </a:lnSpc>
            </a:pPr>
            <a:r>
              <a:rPr lang="en-US" sz="2000" dirty="0" smtClean="0">
                <a:latin typeface="Century Gothic" panose="020B0502020202020204" pitchFamily="34" charset="0"/>
              </a:rPr>
              <a:t>San Antonio, Texas</a:t>
            </a: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1882734" y="6172200"/>
            <a:ext cx="54102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  <a:hlinkClick r:id="rId4"/>
              </a:rPr>
              <a:t>http://www.insideoutsidespa.com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5"/>
          <a:srcRect l="54118" t="12381" r="3529" b="28189"/>
          <a:stretch>
            <a:fillRect/>
          </a:stretch>
        </p:blipFill>
        <p:spPr bwMode="auto">
          <a:xfrm>
            <a:off x="6723908" y="4028827"/>
            <a:ext cx="21717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090" name="Picture 10" descr="final_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3481" y="190500"/>
            <a:ext cx="5867400" cy="1524000"/>
          </a:xfrm>
          <a:prstGeom prst="rect">
            <a:avLst/>
          </a:prstGeom>
          <a:gradFill rotWithShape="1">
            <a:gsLst>
              <a:gs pos="0">
                <a:schemeClr val="bg1">
                  <a:alpha val="3000"/>
                </a:schemeClr>
              </a:gs>
              <a:gs pos="50000">
                <a:schemeClr val="accent1">
                  <a:alpha val="92000"/>
                </a:schemeClr>
              </a:gs>
              <a:gs pos="100000">
                <a:schemeClr val="bg1">
                  <a:alpha val="3000"/>
                </a:schemeClr>
              </a:gs>
            </a:gsLst>
            <a:lin ang="0" scaled="1"/>
          </a:gradFill>
        </p:spPr>
      </p:pic>
      <p:pic>
        <p:nvPicPr>
          <p:cNvPr id="106503" name="Picture 8"/>
          <p:cNvPicPr>
            <a:picLocks noChangeAspect="1" noChangeArrowheads="1"/>
          </p:cNvPicPr>
          <p:nvPr/>
        </p:nvPicPr>
        <p:blipFill>
          <a:blip r:embed="rId5"/>
          <a:srcRect l="54118" t="12381" r="3529" b="28189"/>
          <a:stretch>
            <a:fillRect/>
          </a:stretch>
        </p:blipFill>
        <p:spPr bwMode="auto">
          <a:xfrm>
            <a:off x="152400" y="4000253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086600" y="1905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Century Gothic"/>
              </a:rPr>
              <a:t>®</a:t>
            </a:r>
            <a:endParaRPr lang="en-US" sz="2400" kern="0" dirty="0" smtClean="0">
              <a:solidFill>
                <a:srgbClr val="000000"/>
              </a:solidFill>
              <a:latin typeface="Kristen ITC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10600" cy="1524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Nutrition &amp; Exercise</a:t>
            </a:r>
            <a:r>
              <a:rPr lang="en-US" sz="4000" dirty="0" smtClean="0">
                <a:latin typeface="Century Gothic" panose="020B0502020202020204" pitchFamily="34" charset="0"/>
              </a:rPr>
              <a:t> </a:t>
            </a:r>
            <a:br>
              <a:rPr lang="en-US" sz="4000" dirty="0" smtClean="0">
                <a:latin typeface="Century Gothic" panose="020B0502020202020204" pitchFamily="34" charset="0"/>
              </a:rPr>
            </a:br>
            <a:r>
              <a:rPr lang="en-US" sz="3600" dirty="0" smtClean="0">
                <a:latin typeface="Century Gothic" panose="020B0502020202020204" pitchFamily="34" charset="0"/>
              </a:rPr>
              <a:t>Two of the 6 Components of an Optimal Health and Aging Program</a:t>
            </a: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305800" cy="37338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US" dirty="0" smtClean="0"/>
              <a:t>Injury Prevention 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US" dirty="0" smtClean="0"/>
              <a:t>Routine Checkups, Special Screenings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US" sz="4400" dirty="0" smtClean="0">
                <a:solidFill>
                  <a:srgbClr val="FFFF00"/>
                </a:solidFill>
              </a:rPr>
              <a:t>Nutrition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US" sz="4400" dirty="0" smtClean="0">
                <a:solidFill>
                  <a:srgbClr val="FFFF00"/>
                </a:solidFill>
              </a:rPr>
              <a:t>Exercise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US" dirty="0" smtClean="0"/>
              <a:t>Hormone Optimization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US" dirty="0" smtClean="0"/>
              <a:t>Stress and Sleep Management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57400" y="6096000"/>
            <a:ext cx="50292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hlinkClick r:id="rId4"/>
              </a:rPr>
              <a:t>http://www.insideoutsidespa.com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223168"/>
            <a:ext cx="9296400" cy="1325563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entury Gothic" panose="020B0502020202020204" pitchFamily="34" charset="0"/>
              </a:rPr>
              <a:t>The </a:t>
            </a:r>
            <a:r>
              <a:rPr lang="en-US" sz="4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Optimal </a:t>
            </a:r>
            <a:br>
              <a:rPr lang="en-US" sz="4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sz="4000" dirty="0" smtClean="0">
                <a:latin typeface="Century Gothic" panose="020B0502020202020204" pitchFamily="34" charset="0"/>
              </a:rPr>
              <a:t>“Health Prescription” </a:t>
            </a:r>
            <a:br>
              <a:rPr lang="en-US" sz="4000" dirty="0" smtClean="0">
                <a:latin typeface="Century Gothic" panose="020B0502020202020204" pitchFamily="34" charset="0"/>
              </a:rPr>
            </a:br>
            <a:r>
              <a:rPr lang="en-US" sz="4000" dirty="0" smtClean="0">
                <a:latin typeface="Century Gothic" panose="020B0502020202020204" pitchFamily="34" charset="0"/>
              </a:rPr>
              <a:t>for America’s Health &amp; Fitness Crisis</a:t>
            </a:r>
          </a:p>
        </p:txBody>
      </p:sp>
      <p:pic>
        <p:nvPicPr>
          <p:cNvPr id="108547" name="Picture 3" descr="morter_pestle_lg_clr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772400" y="190500"/>
            <a:ext cx="1143000" cy="1143000"/>
          </a:xfrm>
          <a:noFill/>
        </p:spPr>
      </p:pic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2968625" y="1885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8549" name="Picture 5" descr="911_md_wht"/>
          <p:cNvPicPr>
            <a:picLocks noGrp="1" noChangeAspect="1" noChangeArrowheads="1" noCrop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-2057400" y="609600"/>
            <a:ext cx="925513" cy="747713"/>
          </a:xfrm>
          <a:noFill/>
        </p:spPr>
      </p:pic>
      <p:grpSp>
        <p:nvGrpSpPr>
          <p:cNvPr id="108550" name="Group 11"/>
          <p:cNvGrpSpPr>
            <a:grpSpLocks/>
          </p:cNvGrpSpPr>
          <p:nvPr/>
        </p:nvGrpSpPr>
        <p:grpSpPr bwMode="auto">
          <a:xfrm>
            <a:off x="717962" y="3048000"/>
            <a:ext cx="7924800" cy="1006475"/>
            <a:chOff x="432" y="1728"/>
            <a:chExt cx="4992" cy="634"/>
          </a:xfrm>
        </p:grpSpPr>
        <p:sp>
          <p:nvSpPr>
            <p:cNvPr id="108552" name="Text Box 7"/>
            <p:cNvSpPr txBox="1">
              <a:spLocks noChangeArrowheads="1"/>
            </p:cNvSpPr>
            <p:nvPr/>
          </p:nvSpPr>
          <p:spPr bwMode="auto">
            <a:xfrm>
              <a:off x="2688" y="1785"/>
              <a:ext cx="384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ClrTx/>
              </a:pPr>
              <a:r>
                <a:rPr lang="en-US" sz="4800">
                  <a:solidFill>
                    <a:schemeClr val="tx1"/>
                  </a:solidFill>
                  <a:latin typeface="Verdana" pitchFamily="34" charset="0"/>
                </a:rPr>
                <a:t>+</a:t>
              </a:r>
            </a:p>
          </p:txBody>
        </p:sp>
        <p:sp>
          <p:nvSpPr>
            <p:cNvPr id="108553" name="Text Box 8"/>
            <p:cNvSpPr txBox="1">
              <a:spLocks noChangeArrowheads="1"/>
            </p:cNvSpPr>
            <p:nvPr/>
          </p:nvSpPr>
          <p:spPr bwMode="auto">
            <a:xfrm>
              <a:off x="432" y="1728"/>
              <a:ext cx="2208" cy="63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</a:pPr>
              <a:r>
                <a:rPr lang="en-US">
                  <a:solidFill>
                    <a:schemeClr val="tx2"/>
                  </a:solidFill>
                  <a:latin typeface="Arial" pitchFamily="34" charset="0"/>
                </a:rPr>
                <a:t>Nutrition</a:t>
              </a:r>
            </a:p>
          </p:txBody>
        </p:sp>
        <p:sp>
          <p:nvSpPr>
            <p:cNvPr id="108554" name="Text Box 9"/>
            <p:cNvSpPr txBox="1">
              <a:spLocks noChangeArrowheads="1"/>
            </p:cNvSpPr>
            <p:nvPr/>
          </p:nvSpPr>
          <p:spPr bwMode="auto">
            <a:xfrm>
              <a:off x="3264" y="1728"/>
              <a:ext cx="2160" cy="63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</a:pPr>
              <a:r>
                <a:rPr lang="en-US">
                  <a:solidFill>
                    <a:schemeClr val="tx2"/>
                  </a:solidFill>
                  <a:latin typeface="Arial" pitchFamily="34" charset="0"/>
                </a:rPr>
                <a:t>Exercise</a:t>
              </a:r>
            </a:p>
          </p:txBody>
        </p:sp>
      </p:grpSp>
      <p:sp>
        <p:nvSpPr>
          <p:cNvPr id="313354" name="Text Box 10"/>
          <p:cNvSpPr txBox="1">
            <a:spLocks noChangeArrowheads="1"/>
          </p:cNvSpPr>
          <p:nvPr/>
        </p:nvSpPr>
        <p:spPr bwMode="auto">
          <a:xfrm>
            <a:off x="647700" y="4175125"/>
            <a:ext cx="7848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Tx/>
            </a:pPr>
            <a:r>
              <a:rPr lang="en-US" sz="3600" dirty="0">
                <a:solidFill>
                  <a:schemeClr val="tx1"/>
                </a:solidFill>
                <a:latin typeface="Arial" pitchFamily="34" charset="0"/>
              </a:rPr>
              <a:t>The Problem</a:t>
            </a:r>
          </a:p>
          <a:p>
            <a:pPr eaLnBrk="0" hangingPunct="0">
              <a:spcBef>
                <a:spcPct val="50000"/>
              </a:spcBef>
              <a:buClrTx/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</a:rPr>
              <a:t>How to help define these two strategies for people</a:t>
            </a:r>
          </a:p>
          <a:p>
            <a:pPr eaLnBrk="0" hangingPunct="0">
              <a:spcBef>
                <a:spcPct val="50000"/>
              </a:spcBef>
              <a:buClrTx/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sz="3200" dirty="0"/>
              <a:t>“Frustration”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057400" y="6096000"/>
            <a:ext cx="50292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hlinkClick r:id="rId5"/>
              </a:rPr>
              <a:t>http://www.insideoutsidespa.com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1316181" cy="1066800"/>
          </a:xfrm>
          <a:prstGeom prst="rect">
            <a:avLst/>
          </a:prstGeom>
        </p:spPr>
      </p:pic>
      <p:pic>
        <p:nvPicPr>
          <p:cNvPr id="13" name="Picture 2" descr="http://www.netanimations.net/Flashing-animated-emergency-animation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871" y="295099"/>
            <a:ext cx="2926258" cy="55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5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ShootingStreaks.p3d 1"/>
  <p:tag name="POWER3D OPTIONS" val="Fast "/>
  <p:tag name="POWER3D SOUND" val="Shooting Streaks"/>
</p:tagLst>
</file>

<file path=ppt/theme/theme1.xml><?xml version="1.0" encoding="utf-8"?>
<a:theme xmlns:a="http://schemas.openxmlformats.org/drawingml/2006/main" name="Teamwork">
  <a:themeElements>
    <a:clrScheme name="Teamwork 4">
      <a:dk1>
        <a:srgbClr val="006E6B"/>
      </a:dk1>
      <a:lt1>
        <a:srgbClr val="FFFFFF"/>
      </a:lt1>
      <a:dk2>
        <a:srgbClr val="006666"/>
      </a:dk2>
      <a:lt2>
        <a:srgbClr val="B9EFEE"/>
      </a:lt2>
      <a:accent1>
        <a:srgbClr val="33CCCC"/>
      </a:accent1>
      <a:accent2>
        <a:srgbClr val="6AB475"/>
      </a:accent2>
      <a:accent3>
        <a:srgbClr val="AAB8B8"/>
      </a:accent3>
      <a:accent4>
        <a:srgbClr val="DADADA"/>
      </a:accent4>
      <a:accent5>
        <a:srgbClr val="ADE2E2"/>
      </a:accent5>
      <a:accent6>
        <a:srgbClr val="5FA369"/>
      </a:accent6>
      <a:hlink>
        <a:srgbClr val="00FF99"/>
      </a:hlink>
      <a:folHlink>
        <a:srgbClr val="CCFF66"/>
      </a:folHlink>
    </a:clrScheme>
    <a:fontScheme name="Team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None/>
          <a:tabLst/>
          <a:defRPr kumimoji="0" lang="en-US" sz="60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Kristen ITC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None/>
          <a:tabLst/>
          <a:defRPr kumimoji="0" lang="en-US" sz="60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Kristen ITC" pitchFamily="66" charset="0"/>
          </a:defRPr>
        </a:defPPr>
      </a:lstStyle>
    </a:lnDef>
  </a:objectDefaults>
  <a:extraClrSchemeLst>
    <a:extraClrScheme>
      <a:clrScheme name="Teamwork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Teamwork</Template>
  <TotalTime>2112834</TotalTime>
  <Words>2461</Words>
  <Application>Microsoft Office PowerPoint</Application>
  <PresentationFormat>On-screen Show (4:3)</PresentationFormat>
  <Paragraphs>360</Paragraphs>
  <Slides>49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Teamwork</vt:lpstr>
      <vt:lpstr>Inflammation &amp; Chronic Pain Global Pain Association 5 Jun 2021</vt:lpstr>
      <vt:lpstr>PowerPoint Presentation</vt:lpstr>
      <vt:lpstr>PowerPoint Presentation</vt:lpstr>
      <vt:lpstr>What People are Really Saying to Us!</vt:lpstr>
      <vt:lpstr>Our Mission We’re Gonna Help You!</vt:lpstr>
      <vt:lpstr>Our Mission We’re Gonna Help You!</vt:lpstr>
      <vt:lpstr> Hi Intensity, Low Velocity  (Hi-Lo)  Strength Training® &amp; our Zone/Paleo Nutrition Program </vt:lpstr>
      <vt:lpstr>Nutrition &amp; Exercise  Two of the 6 Components of an Optimal Health and Aging Program</vt:lpstr>
      <vt:lpstr>The Optimal  “Health Prescription”  for America’s Health &amp; Fitness Crisis</vt:lpstr>
      <vt:lpstr>The Optimal “Health Prescription”  for America’s Health &amp; Fitness Crisis</vt:lpstr>
      <vt:lpstr>PowerPoint Presentation</vt:lpstr>
      <vt:lpstr>PowerPoint Presentation</vt:lpstr>
      <vt:lpstr>What We Really Fear As We Age</vt:lpstr>
      <vt:lpstr>What We Really Fear As We Age</vt:lpstr>
      <vt:lpstr>What We Really Fear As We Age</vt:lpstr>
      <vt:lpstr>PowerPoint Presentation</vt:lpstr>
      <vt:lpstr>PowerPoint Presentation</vt:lpstr>
      <vt:lpstr>The Inside Outside Hi-Lo Strength Training ®  Gym</vt:lpstr>
      <vt:lpstr>Inflammation &amp; Chronic Pain Global Pain Association 5 Jun 2021</vt:lpstr>
      <vt:lpstr>Dr. Barry Sears</vt:lpstr>
      <vt:lpstr>AARP Bulletin Nov 2019</vt:lpstr>
      <vt:lpstr>AARP Bulletin Nov 2019</vt:lpstr>
      <vt:lpstr>AARP Bulletin Nov 2019</vt:lpstr>
      <vt:lpstr>AARP Bulletin Nov 2019</vt:lpstr>
      <vt:lpstr>PowerPoint Presentation</vt:lpstr>
      <vt:lpstr>PowerPoint Presentation</vt:lpstr>
      <vt:lpstr>We all recognize  Acute Inflammation</vt:lpstr>
      <vt:lpstr>Many Sources/Causes of Ongoing Chronic Low Grade Inflammation</vt:lpstr>
      <vt:lpstr>Goal–Resolution of Acute Inflammation without Tissue damage or Chronic Pain Enter Specialized Pro-Resolving  Lipid Mediators (SPM) Created from Omega-3 Fat</vt:lpstr>
      <vt:lpstr>How Can I tell If I have Silent Inflammation?</vt:lpstr>
      <vt:lpstr>Problem – Non Resolving Inflammation</vt:lpstr>
      <vt:lpstr>PowerPoint Presentation</vt:lpstr>
      <vt:lpstr>PowerPoint Presentation</vt:lpstr>
      <vt:lpstr>Cell Membrane – Another Critical Barrier to Keep Healthy</vt:lpstr>
      <vt:lpstr>PowerPoint Presentation</vt:lpstr>
      <vt:lpstr>Cell Membrane – Another Critical Barrier to Keep Healthy</vt:lpstr>
      <vt:lpstr>How we Use Omega-6 Vs Omega-3 Metabolism Simplified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Optimal Health Partners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drcbc</dc:creator>
  <cp:lastModifiedBy>CBCNew</cp:lastModifiedBy>
  <cp:revision>21392</cp:revision>
  <dcterms:created xsi:type="dcterms:W3CDTF">2003-05-23T21:35:45Z</dcterms:created>
  <dcterms:modified xsi:type="dcterms:W3CDTF">2021-12-25T19:34:33Z</dcterms:modified>
</cp:coreProperties>
</file>